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85" r:id="rId4"/>
    <p:sldId id="314" r:id="rId5"/>
    <p:sldId id="261" r:id="rId6"/>
    <p:sldId id="262" r:id="rId7"/>
    <p:sldId id="266" r:id="rId8"/>
    <p:sldId id="267" r:id="rId9"/>
    <p:sldId id="269" r:id="rId10"/>
    <p:sldId id="306" r:id="rId11"/>
    <p:sldId id="307" r:id="rId12"/>
    <p:sldId id="308" r:id="rId13"/>
    <p:sldId id="310" r:id="rId14"/>
    <p:sldId id="311" r:id="rId15"/>
    <p:sldId id="289" r:id="rId16"/>
    <p:sldId id="288" r:id="rId17"/>
    <p:sldId id="290" r:id="rId18"/>
    <p:sldId id="291" r:id="rId19"/>
    <p:sldId id="292" r:id="rId20"/>
    <p:sldId id="293" r:id="rId21"/>
    <p:sldId id="320" r:id="rId22"/>
    <p:sldId id="299" r:id="rId23"/>
    <p:sldId id="300" r:id="rId24"/>
    <p:sldId id="298" r:id="rId25"/>
    <p:sldId id="295" r:id="rId26"/>
    <p:sldId id="302" r:id="rId27"/>
    <p:sldId id="303" r:id="rId28"/>
    <p:sldId id="277" r:id="rId29"/>
    <p:sldId id="278" r:id="rId30"/>
    <p:sldId id="322" r:id="rId31"/>
    <p:sldId id="304" r:id="rId32"/>
    <p:sldId id="324" r:id="rId33"/>
    <p:sldId id="301" r:id="rId34"/>
    <p:sldId id="275" r:id="rId35"/>
    <p:sldId id="279" r:id="rId36"/>
    <p:sldId id="305" r:id="rId37"/>
    <p:sldId id="280" r:id="rId38"/>
    <p:sldId id="281" r:id="rId39"/>
    <p:sldId id="282" r:id="rId40"/>
    <p:sldId id="313" r:id="rId41"/>
    <p:sldId id="315" r:id="rId42"/>
    <p:sldId id="321" r:id="rId43"/>
    <p:sldId id="276" r:id="rId44"/>
    <p:sldId id="317" r:id="rId45"/>
    <p:sldId id="264" r:id="rId46"/>
    <p:sldId id="319" r:id="rId47"/>
    <p:sldId id="326" r:id="rId48"/>
    <p:sldId id="287" r:id="rId49"/>
    <p:sldId id="28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E48216"/>
    <a:srgbClr val="009E47"/>
    <a:srgbClr val="666699"/>
    <a:srgbClr val="FF99CC"/>
    <a:srgbClr val="FF66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595" autoAdjust="0"/>
  </p:normalViewPr>
  <p:slideViewPr>
    <p:cSldViewPr>
      <p:cViewPr>
        <p:scale>
          <a:sx n="50" d="100"/>
          <a:sy n="50" d="100"/>
        </p:scale>
        <p:origin x="-108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0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02C6B-0975-458F-9A02-D051DDED1734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658A19-D4C1-4698-9D77-B17EF4C0F0CB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4400" dirty="0" smtClean="0"/>
            <a:t>Hemodynamic instability</a:t>
          </a:r>
          <a:endParaRPr lang="en-US" sz="4400" dirty="0"/>
        </a:p>
      </dgm:t>
    </dgm:pt>
    <dgm:pt modelId="{0C7CAC1A-5588-4715-90F2-0CEE360D7908}" type="parTrans" cxnId="{9D71F926-C905-4EB4-A0A1-3FB3981751C3}">
      <dgm:prSet/>
      <dgm:spPr/>
      <dgm:t>
        <a:bodyPr/>
        <a:lstStyle/>
        <a:p>
          <a:endParaRPr lang="en-US"/>
        </a:p>
      </dgm:t>
    </dgm:pt>
    <dgm:pt modelId="{52C1825E-3D48-45E6-96CC-AB8C0EE064B4}" type="sibTrans" cxnId="{9D71F926-C905-4EB4-A0A1-3FB3981751C3}">
      <dgm:prSet/>
      <dgm:spPr/>
      <dgm:t>
        <a:bodyPr/>
        <a:lstStyle/>
        <a:p>
          <a:endParaRPr lang="en-US"/>
        </a:p>
      </dgm:t>
    </dgm:pt>
    <dgm:pt modelId="{34DA3CA7-9D8A-4A6B-B61E-9404E3349C8B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US" sz="4400" dirty="0" smtClean="0"/>
            <a:t>Risk of hematoma </a:t>
          </a:r>
          <a:endParaRPr lang="en-US" sz="4400" dirty="0"/>
        </a:p>
      </dgm:t>
    </dgm:pt>
    <dgm:pt modelId="{A3C515C8-426F-4524-945E-B9814C0B7999}" type="parTrans" cxnId="{9CAFEFAC-5223-4458-926F-A5042A48E4BB}">
      <dgm:prSet/>
      <dgm:spPr/>
      <dgm:t>
        <a:bodyPr/>
        <a:lstStyle/>
        <a:p>
          <a:endParaRPr lang="en-US"/>
        </a:p>
      </dgm:t>
    </dgm:pt>
    <dgm:pt modelId="{298F81BF-B527-49C4-8255-264D98F58D90}" type="sibTrans" cxnId="{9CAFEFAC-5223-4458-926F-A5042A48E4BB}">
      <dgm:prSet/>
      <dgm:spPr/>
      <dgm:t>
        <a:bodyPr/>
        <a:lstStyle/>
        <a:p>
          <a:endParaRPr lang="en-US"/>
        </a:p>
      </dgm:t>
    </dgm:pt>
    <dgm:pt modelId="{D3E55BD3-05F2-4937-BA16-A1A82594258B}" type="pres">
      <dgm:prSet presAssocID="{24C02C6B-0975-458F-9A02-D051DDED17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F3C4CC-76F9-4E62-AF4D-9A20C28FF340}" type="pres">
      <dgm:prSet presAssocID="{A6658A19-D4C1-4698-9D77-B17EF4C0F0CB}" presName="parentText" presStyleLbl="node1" presStyleIdx="0" presStyleCnt="2" custLinFactY="-93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3A870-F561-460F-BB68-F3A48081F9C7}" type="pres">
      <dgm:prSet presAssocID="{52C1825E-3D48-45E6-96CC-AB8C0EE064B4}" presName="spacer" presStyleCnt="0"/>
      <dgm:spPr/>
    </dgm:pt>
    <dgm:pt modelId="{8B4C6E4B-A087-4691-9EBC-959272EAFC6B}" type="pres">
      <dgm:prSet presAssocID="{34DA3CA7-9D8A-4A6B-B61E-9404E3349C8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DF8232-87C1-4A87-8D9F-45E6599F9B72}" type="presOf" srcId="{34DA3CA7-9D8A-4A6B-B61E-9404E3349C8B}" destId="{8B4C6E4B-A087-4691-9EBC-959272EAFC6B}" srcOrd="0" destOrd="0" presId="urn:microsoft.com/office/officeart/2005/8/layout/vList2"/>
    <dgm:cxn modelId="{9CAFEFAC-5223-4458-926F-A5042A48E4BB}" srcId="{24C02C6B-0975-458F-9A02-D051DDED1734}" destId="{34DA3CA7-9D8A-4A6B-B61E-9404E3349C8B}" srcOrd="1" destOrd="0" parTransId="{A3C515C8-426F-4524-945E-B9814C0B7999}" sibTransId="{298F81BF-B527-49C4-8255-264D98F58D90}"/>
    <dgm:cxn modelId="{9D71F926-C905-4EB4-A0A1-3FB3981751C3}" srcId="{24C02C6B-0975-458F-9A02-D051DDED1734}" destId="{A6658A19-D4C1-4698-9D77-B17EF4C0F0CB}" srcOrd="0" destOrd="0" parTransId="{0C7CAC1A-5588-4715-90F2-0CEE360D7908}" sibTransId="{52C1825E-3D48-45E6-96CC-AB8C0EE064B4}"/>
    <dgm:cxn modelId="{664C1047-F99D-4923-8913-9BE16F8032FD}" type="presOf" srcId="{A6658A19-D4C1-4698-9D77-B17EF4C0F0CB}" destId="{7AF3C4CC-76F9-4E62-AF4D-9A20C28FF340}" srcOrd="0" destOrd="0" presId="urn:microsoft.com/office/officeart/2005/8/layout/vList2"/>
    <dgm:cxn modelId="{7957B9FB-10A6-4839-BCD1-7C4B165052D9}" type="presOf" srcId="{24C02C6B-0975-458F-9A02-D051DDED1734}" destId="{D3E55BD3-05F2-4937-BA16-A1A82594258B}" srcOrd="0" destOrd="0" presId="urn:microsoft.com/office/officeart/2005/8/layout/vList2"/>
    <dgm:cxn modelId="{272F3ECD-9B3F-411F-B9D5-4AA410D0B21E}" type="presParOf" srcId="{D3E55BD3-05F2-4937-BA16-A1A82594258B}" destId="{7AF3C4CC-76F9-4E62-AF4D-9A20C28FF340}" srcOrd="0" destOrd="0" presId="urn:microsoft.com/office/officeart/2005/8/layout/vList2"/>
    <dgm:cxn modelId="{069D99D3-FE5A-4E69-B5F8-ED82BB9F006C}" type="presParOf" srcId="{D3E55BD3-05F2-4937-BA16-A1A82594258B}" destId="{1A23A870-F561-460F-BB68-F3A48081F9C7}" srcOrd="1" destOrd="0" presId="urn:microsoft.com/office/officeart/2005/8/layout/vList2"/>
    <dgm:cxn modelId="{18163D1A-9A49-45EB-BBF5-6131E7A1F527}" type="presParOf" srcId="{D3E55BD3-05F2-4937-BA16-A1A82594258B}" destId="{8B4C6E4B-A087-4691-9EBC-959272EAFC6B}" srcOrd="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B0924F-E4C3-48CE-9925-61B0D75F533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0E51AC-EFF0-4A6C-8106-7A18805D0545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GA</a:t>
          </a:r>
          <a:endParaRPr lang="en-US" dirty="0"/>
        </a:p>
      </dgm:t>
    </dgm:pt>
    <dgm:pt modelId="{AAA9EAFD-D57B-44A8-A418-F3DDDDBD2E48}" type="parTrans" cxnId="{6C336F3E-0BC1-4389-9A09-849827ECC99B}">
      <dgm:prSet/>
      <dgm:spPr/>
      <dgm:t>
        <a:bodyPr/>
        <a:lstStyle/>
        <a:p>
          <a:endParaRPr lang="en-US"/>
        </a:p>
      </dgm:t>
    </dgm:pt>
    <dgm:pt modelId="{9EF2BA79-D7A8-4A2A-AEF9-29560910436B}" type="sibTrans" cxnId="{6C336F3E-0BC1-4389-9A09-849827ECC99B}">
      <dgm:prSet/>
      <dgm:spPr/>
      <dgm:t>
        <a:bodyPr/>
        <a:lstStyle/>
        <a:p>
          <a:endParaRPr lang="en-US"/>
        </a:p>
      </dgm:t>
    </dgm:pt>
    <dgm:pt modelId="{11C0C590-CBB0-41D8-B4D5-F8F5391CC865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Patient refusal</a:t>
          </a:r>
          <a:endParaRPr lang="en-US" sz="2400" b="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8722627-5453-4282-99B3-B34E2A19932F}" type="parTrans" cxnId="{0D269956-10F8-4DB3-B864-E1892746ACF1}">
      <dgm:prSet/>
      <dgm:spPr/>
      <dgm:t>
        <a:bodyPr/>
        <a:lstStyle/>
        <a:p>
          <a:endParaRPr lang="en-US"/>
        </a:p>
      </dgm:t>
    </dgm:pt>
    <dgm:pt modelId="{887A32B2-7600-4752-A9D7-E039F9791CA0}" type="sibTrans" cxnId="{0D269956-10F8-4DB3-B864-E1892746ACF1}">
      <dgm:prSet/>
      <dgm:spPr/>
      <dgm:t>
        <a:bodyPr/>
        <a:lstStyle/>
        <a:p>
          <a:endParaRPr lang="en-US"/>
        </a:p>
      </dgm:t>
    </dgm:pt>
    <dgm:pt modelId="{BCE052F2-7BD2-47B7-95AD-36166A762F80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Ongoing seizures</a:t>
          </a:r>
          <a:endParaRPr lang="en-US" sz="2400" b="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AB4C88F-A347-4A2D-A06A-F8BD44C44B8E}" type="parTrans" cxnId="{2CD82C7F-B055-48D4-AF86-8FA93089EE52}">
      <dgm:prSet/>
      <dgm:spPr/>
      <dgm:t>
        <a:bodyPr/>
        <a:lstStyle/>
        <a:p>
          <a:endParaRPr lang="en-US"/>
        </a:p>
      </dgm:t>
    </dgm:pt>
    <dgm:pt modelId="{95151F16-4676-4204-B68D-2007EED6AF8B}" type="sibTrans" cxnId="{2CD82C7F-B055-48D4-AF86-8FA93089EE52}">
      <dgm:prSet/>
      <dgm:spPr/>
      <dgm:t>
        <a:bodyPr/>
        <a:lstStyle/>
        <a:p>
          <a:endParaRPr lang="en-US"/>
        </a:p>
      </dgm:t>
    </dgm:pt>
    <dgm:pt modelId="{B2658CBA-00D9-4C74-9DA1-3D9A63DE8159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Abnormal coagulation</a:t>
          </a:r>
        </a:p>
        <a:p>
          <a:r>
            <a:rPr lang="en-US" sz="20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APH</a:t>
          </a:r>
          <a:endParaRPr lang="en-US" sz="2000" b="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5D24CA8-AB25-40AA-8560-1680CA654E85}" type="parTrans" cxnId="{086B4359-88F3-41F8-9E71-2EF4A114D4BE}">
      <dgm:prSet/>
      <dgm:spPr/>
      <dgm:t>
        <a:bodyPr/>
        <a:lstStyle/>
        <a:p>
          <a:endParaRPr lang="en-US"/>
        </a:p>
      </dgm:t>
    </dgm:pt>
    <dgm:pt modelId="{DC7BEE41-8A61-4764-BD02-CB6F368B6113}" type="sibTrans" cxnId="{086B4359-88F3-41F8-9E71-2EF4A114D4BE}">
      <dgm:prSet/>
      <dgm:spPr/>
      <dgm:t>
        <a:bodyPr/>
        <a:lstStyle/>
        <a:p>
          <a:endParaRPr lang="en-US"/>
        </a:p>
      </dgm:t>
    </dgm:pt>
    <dgm:pt modelId="{FB53FBDA-F675-48DD-A300-E5D3F74FDD39}">
      <dgm:prSet phldrT="[Text]" custT="1"/>
      <dgm:spPr/>
      <dgm:t>
        <a:bodyPr/>
        <a:lstStyle/>
        <a:p>
          <a:r>
            <a:rPr lang="en-US" sz="32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↑</a:t>
          </a:r>
          <a:r>
            <a:rPr lang="en-US" sz="24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ICP</a:t>
          </a:r>
        </a:p>
        <a:p>
          <a:r>
            <a:rPr lang="en-US" sz="24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FND</a:t>
          </a:r>
          <a:endParaRPr lang="en-US" sz="2400" b="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4094966-7AD9-4015-BE29-40B68D712900}" type="parTrans" cxnId="{40FCFB73-3DFF-4964-BB9F-7129FB2C4771}">
      <dgm:prSet/>
      <dgm:spPr/>
      <dgm:t>
        <a:bodyPr/>
        <a:lstStyle/>
        <a:p>
          <a:endParaRPr lang="en-US"/>
        </a:p>
      </dgm:t>
    </dgm:pt>
    <dgm:pt modelId="{0F5CD57B-0FCB-433E-8F01-B1DEDD82E2EE}" type="sibTrans" cxnId="{40FCFB73-3DFF-4964-BB9F-7129FB2C4771}">
      <dgm:prSet/>
      <dgm:spPr/>
      <dgm:t>
        <a:bodyPr/>
        <a:lstStyle/>
        <a:p>
          <a:endParaRPr lang="en-US"/>
        </a:p>
      </dgm:t>
    </dgm:pt>
    <dgm:pt modelId="{D04744AF-8E40-4258-A51E-01F30BBC5D21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Pulmonary edema</a:t>
          </a:r>
          <a:endParaRPr lang="en-US" sz="2000" b="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C12AB98-3892-45C0-A0B9-6EA9394C4E5C}" type="parTrans" cxnId="{369F68C0-ED93-4A75-8DFD-0A40128A5836}">
      <dgm:prSet/>
      <dgm:spPr/>
      <dgm:t>
        <a:bodyPr/>
        <a:lstStyle/>
        <a:p>
          <a:endParaRPr lang="en-US"/>
        </a:p>
      </dgm:t>
    </dgm:pt>
    <dgm:pt modelId="{C2ABA7E7-0AE3-4130-88B9-861FB321D76A}" type="sibTrans" cxnId="{369F68C0-ED93-4A75-8DFD-0A40128A5836}">
      <dgm:prSet/>
      <dgm:spPr/>
      <dgm:t>
        <a:bodyPr/>
        <a:lstStyle/>
        <a:p>
          <a:endParaRPr lang="en-US"/>
        </a:p>
      </dgm:t>
    </dgm:pt>
    <dgm:pt modelId="{D6193416-781D-4EC1-B303-77B6CB6089D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Emergency </a:t>
          </a:r>
          <a:endParaRPr lang="en-US" sz="2000" b="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D8975AF-280D-4CE4-87A9-3640EDD5AD21}" type="parTrans" cxnId="{7F0522F3-8928-4C3E-A266-5214A28B347A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26CB2A57-641F-4EEB-861D-39D5CF180D03}" type="sibTrans" cxnId="{7F0522F3-8928-4C3E-A266-5214A28B347A}">
      <dgm:prSet/>
      <dgm:spPr/>
    </dgm:pt>
    <dgm:pt modelId="{EE699012-6D19-44E5-B062-CED05EA63FCF}" type="pres">
      <dgm:prSet presAssocID="{53B0924F-E4C3-48CE-9925-61B0D75F533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5C03AF-F038-4D57-B768-BC0B6108BC37}" type="pres">
      <dgm:prSet presAssocID="{7B0E51AC-EFF0-4A6C-8106-7A18805D0545}" presName="centerShape" presStyleLbl="node0" presStyleIdx="0" presStyleCnt="1"/>
      <dgm:spPr/>
      <dgm:t>
        <a:bodyPr/>
        <a:lstStyle/>
        <a:p>
          <a:endParaRPr lang="en-US"/>
        </a:p>
      </dgm:t>
    </dgm:pt>
    <dgm:pt modelId="{7705D58B-BDF5-4A74-B85C-9FD1C4B1052A}" type="pres">
      <dgm:prSet presAssocID="{E8722627-5453-4282-99B3-B34E2A19932F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D502B64E-477B-479C-AA37-70755814D5EE}" type="pres">
      <dgm:prSet presAssocID="{11C0C590-CBB0-41D8-B4D5-F8F5391CC86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A10CE-774B-40B2-9E5C-293BFB5D7D31}" type="pres">
      <dgm:prSet presAssocID="{0AB4C88F-A347-4A2D-A06A-F8BD44C44B8E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E38F98F7-946E-46A6-BCBD-9AAF0D21316D}" type="pres">
      <dgm:prSet presAssocID="{BCE052F2-7BD2-47B7-95AD-36166A762F8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DFE05-D493-48CC-9F6A-8697F8FC9B51}" type="pres">
      <dgm:prSet presAssocID="{55D24CA8-AB25-40AA-8560-1680CA654E85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310B1811-4BD3-4C3D-9051-0D9813F52AAD}" type="pres">
      <dgm:prSet presAssocID="{B2658CBA-00D9-4C74-9DA1-3D9A63DE8159}" presName="node" presStyleLbl="node1" presStyleIdx="2" presStyleCnt="6" custScaleX="105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64E50-3611-4401-B7E0-76D893A775EF}" type="pres">
      <dgm:prSet presAssocID="{F4094966-7AD9-4015-BE29-40B68D712900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5EBB89A9-3890-4989-AFAA-05CCD0D80077}" type="pres">
      <dgm:prSet presAssocID="{FB53FBDA-F675-48DD-A300-E5D3F74FDD3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8B623-BA54-4EB2-B169-28AD0D90E324}" type="pres">
      <dgm:prSet presAssocID="{EC12AB98-3892-45C0-A0B9-6EA9394C4E5C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2AB7E914-B2C2-4153-BB55-C749A3E71F17}" type="pres">
      <dgm:prSet presAssocID="{D04744AF-8E40-4258-A51E-01F30BBC5D2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FE330-9212-43B2-A567-A954BDE6D08B}" type="pres">
      <dgm:prSet presAssocID="{FD8975AF-280D-4CE4-87A9-3640EDD5AD21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10862B7D-E6CB-4C22-800A-2659FF1E114C}" type="pres">
      <dgm:prSet presAssocID="{D6193416-781D-4EC1-B303-77B6CB6089D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6F7500-7333-48CD-839A-99D8E85732AB}" type="presOf" srcId="{F4094966-7AD9-4015-BE29-40B68D712900}" destId="{E1864E50-3611-4401-B7E0-76D893A775EF}" srcOrd="0" destOrd="0" presId="urn:microsoft.com/office/officeart/2005/8/layout/radial4"/>
    <dgm:cxn modelId="{6C336F3E-0BC1-4389-9A09-849827ECC99B}" srcId="{53B0924F-E4C3-48CE-9925-61B0D75F5333}" destId="{7B0E51AC-EFF0-4A6C-8106-7A18805D0545}" srcOrd="0" destOrd="0" parTransId="{AAA9EAFD-D57B-44A8-A418-F3DDDDBD2E48}" sibTransId="{9EF2BA79-D7A8-4A2A-AEF9-29560910436B}"/>
    <dgm:cxn modelId="{0D269956-10F8-4DB3-B864-E1892746ACF1}" srcId="{7B0E51AC-EFF0-4A6C-8106-7A18805D0545}" destId="{11C0C590-CBB0-41D8-B4D5-F8F5391CC865}" srcOrd="0" destOrd="0" parTransId="{E8722627-5453-4282-99B3-B34E2A19932F}" sibTransId="{887A32B2-7600-4752-A9D7-E039F9791CA0}"/>
    <dgm:cxn modelId="{C418117C-FD23-40C4-A4CE-0D6F03C4E904}" type="presOf" srcId="{B2658CBA-00D9-4C74-9DA1-3D9A63DE8159}" destId="{310B1811-4BD3-4C3D-9051-0D9813F52AAD}" srcOrd="0" destOrd="0" presId="urn:microsoft.com/office/officeart/2005/8/layout/radial4"/>
    <dgm:cxn modelId="{3ED6BEC3-2F99-4DCC-9C1C-1C43C712CC2D}" type="presOf" srcId="{BCE052F2-7BD2-47B7-95AD-36166A762F80}" destId="{E38F98F7-946E-46A6-BCBD-9AAF0D21316D}" srcOrd="0" destOrd="0" presId="urn:microsoft.com/office/officeart/2005/8/layout/radial4"/>
    <dgm:cxn modelId="{9E250CB8-7608-465B-9ED2-6229A2A0EBC5}" type="presOf" srcId="{EC12AB98-3892-45C0-A0B9-6EA9394C4E5C}" destId="{E028B623-BA54-4EB2-B169-28AD0D90E324}" srcOrd="0" destOrd="0" presId="urn:microsoft.com/office/officeart/2005/8/layout/radial4"/>
    <dgm:cxn modelId="{98686F37-1566-42F7-9A81-36B34F35E313}" type="presOf" srcId="{E8722627-5453-4282-99B3-B34E2A19932F}" destId="{7705D58B-BDF5-4A74-B85C-9FD1C4B1052A}" srcOrd="0" destOrd="0" presId="urn:microsoft.com/office/officeart/2005/8/layout/radial4"/>
    <dgm:cxn modelId="{C9C97278-4CB5-4B1B-8E01-3EE03444EE16}" type="presOf" srcId="{FD8975AF-280D-4CE4-87A9-3640EDD5AD21}" destId="{57BFE330-9212-43B2-A567-A954BDE6D08B}" srcOrd="0" destOrd="0" presId="urn:microsoft.com/office/officeart/2005/8/layout/radial4"/>
    <dgm:cxn modelId="{36AF5C2F-63BF-461B-9E77-9898248D0CA7}" type="presOf" srcId="{0AB4C88F-A347-4A2D-A06A-F8BD44C44B8E}" destId="{79DA10CE-774B-40B2-9E5C-293BFB5D7D31}" srcOrd="0" destOrd="0" presId="urn:microsoft.com/office/officeart/2005/8/layout/radial4"/>
    <dgm:cxn modelId="{CB830E64-E4B4-4E99-8D23-0E87D34006D8}" type="presOf" srcId="{FB53FBDA-F675-48DD-A300-E5D3F74FDD39}" destId="{5EBB89A9-3890-4989-AFAA-05CCD0D80077}" srcOrd="0" destOrd="0" presId="urn:microsoft.com/office/officeart/2005/8/layout/radial4"/>
    <dgm:cxn modelId="{086B4359-88F3-41F8-9E71-2EF4A114D4BE}" srcId="{7B0E51AC-EFF0-4A6C-8106-7A18805D0545}" destId="{B2658CBA-00D9-4C74-9DA1-3D9A63DE8159}" srcOrd="2" destOrd="0" parTransId="{55D24CA8-AB25-40AA-8560-1680CA654E85}" sibTransId="{DC7BEE41-8A61-4764-BD02-CB6F368B6113}"/>
    <dgm:cxn modelId="{40FCFB73-3DFF-4964-BB9F-7129FB2C4771}" srcId="{7B0E51AC-EFF0-4A6C-8106-7A18805D0545}" destId="{FB53FBDA-F675-48DD-A300-E5D3F74FDD39}" srcOrd="3" destOrd="0" parTransId="{F4094966-7AD9-4015-BE29-40B68D712900}" sibTransId="{0F5CD57B-0FCB-433E-8F01-B1DEDD82E2EE}"/>
    <dgm:cxn modelId="{8DACA977-3348-4D10-9950-247B4AE056AE}" type="presOf" srcId="{55D24CA8-AB25-40AA-8560-1680CA654E85}" destId="{723DFE05-D493-48CC-9F6A-8697F8FC9B51}" srcOrd="0" destOrd="0" presId="urn:microsoft.com/office/officeart/2005/8/layout/radial4"/>
    <dgm:cxn modelId="{670DA636-2A16-4CDA-8B89-9EEC75F5A02F}" type="presOf" srcId="{D04744AF-8E40-4258-A51E-01F30BBC5D21}" destId="{2AB7E914-B2C2-4153-BB55-C749A3E71F17}" srcOrd="0" destOrd="0" presId="urn:microsoft.com/office/officeart/2005/8/layout/radial4"/>
    <dgm:cxn modelId="{ECE93CE9-C233-412B-A469-499E06909683}" type="presOf" srcId="{11C0C590-CBB0-41D8-B4D5-F8F5391CC865}" destId="{D502B64E-477B-479C-AA37-70755814D5EE}" srcOrd="0" destOrd="0" presId="urn:microsoft.com/office/officeart/2005/8/layout/radial4"/>
    <dgm:cxn modelId="{54624BBE-3462-4092-B9C5-A29D5F0EB424}" type="presOf" srcId="{53B0924F-E4C3-48CE-9925-61B0D75F5333}" destId="{EE699012-6D19-44E5-B062-CED05EA63FCF}" srcOrd="0" destOrd="0" presId="urn:microsoft.com/office/officeart/2005/8/layout/radial4"/>
    <dgm:cxn modelId="{7AC37316-8E47-4471-A1FF-ECCD80E61B60}" type="presOf" srcId="{7B0E51AC-EFF0-4A6C-8106-7A18805D0545}" destId="{295C03AF-F038-4D57-B768-BC0B6108BC37}" srcOrd="0" destOrd="0" presId="urn:microsoft.com/office/officeart/2005/8/layout/radial4"/>
    <dgm:cxn modelId="{2CD82C7F-B055-48D4-AF86-8FA93089EE52}" srcId="{7B0E51AC-EFF0-4A6C-8106-7A18805D0545}" destId="{BCE052F2-7BD2-47B7-95AD-36166A762F80}" srcOrd="1" destOrd="0" parTransId="{0AB4C88F-A347-4A2D-A06A-F8BD44C44B8E}" sibTransId="{95151F16-4676-4204-B68D-2007EED6AF8B}"/>
    <dgm:cxn modelId="{951D424F-443E-48E5-998C-7BAEF367E8B6}" type="presOf" srcId="{D6193416-781D-4EC1-B303-77B6CB6089D2}" destId="{10862B7D-E6CB-4C22-800A-2659FF1E114C}" srcOrd="0" destOrd="0" presId="urn:microsoft.com/office/officeart/2005/8/layout/radial4"/>
    <dgm:cxn modelId="{369F68C0-ED93-4A75-8DFD-0A40128A5836}" srcId="{7B0E51AC-EFF0-4A6C-8106-7A18805D0545}" destId="{D04744AF-8E40-4258-A51E-01F30BBC5D21}" srcOrd="4" destOrd="0" parTransId="{EC12AB98-3892-45C0-A0B9-6EA9394C4E5C}" sibTransId="{C2ABA7E7-0AE3-4130-88B9-861FB321D76A}"/>
    <dgm:cxn modelId="{7F0522F3-8928-4C3E-A266-5214A28B347A}" srcId="{7B0E51AC-EFF0-4A6C-8106-7A18805D0545}" destId="{D6193416-781D-4EC1-B303-77B6CB6089D2}" srcOrd="5" destOrd="0" parTransId="{FD8975AF-280D-4CE4-87A9-3640EDD5AD21}" sibTransId="{26CB2A57-641F-4EEB-861D-39D5CF180D03}"/>
    <dgm:cxn modelId="{EE5EF8AF-4870-4754-9EEF-3F029C71C38A}" type="presParOf" srcId="{EE699012-6D19-44E5-B062-CED05EA63FCF}" destId="{295C03AF-F038-4D57-B768-BC0B6108BC37}" srcOrd="0" destOrd="0" presId="urn:microsoft.com/office/officeart/2005/8/layout/radial4"/>
    <dgm:cxn modelId="{07C8A2DD-4276-4EEE-8612-4DF5EF828415}" type="presParOf" srcId="{EE699012-6D19-44E5-B062-CED05EA63FCF}" destId="{7705D58B-BDF5-4A74-B85C-9FD1C4B1052A}" srcOrd="1" destOrd="0" presId="urn:microsoft.com/office/officeart/2005/8/layout/radial4"/>
    <dgm:cxn modelId="{974DE6CA-0FB6-4024-B455-66A6C242A68E}" type="presParOf" srcId="{EE699012-6D19-44E5-B062-CED05EA63FCF}" destId="{D502B64E-477B-479C-AA37-70755814D5EE}" srcOrd="2" destOrd="0" presId="urn:microsoft.com/office/officeart/2005/8/layout/radial4"/>
    <dgm:cxn modelId="{6C050DB2-7AFB-425E-98B5-0BB26977D29C}" type="presParOf" srcId="{EE699012-6D19-44E5-B062-CED05EA63FCF}" destId="{79DA10CE-774B-40B2-9E5C-293BFB5D7D31}" srcOrd="3" destOrd="0" presId="urn:microsoft.com/office/officeart/2005/8/layout/radial4"/>
    <dgm:cxn modelId="{CA65DE1C-9BB3-4458-8D35-C69D3DE8BEAE}" type="presParOf" srcId="{EE699012-6D19-44E5-B062-CED05EA63FCF}" destId="{E38F98F7-946E-46A6-BCBD-9AAF0D21316D}" srcOrd="4" destOrd="0" presId="urn:microsoft.com/office/officeart/2005/8/layout/radial4"/>
    <dgm:cxn modelId="{8A2F5104-9823-4700-9D23-AC930F5C050D}" type="presParOf" srcId="{EE699012-6D19-44E5-B062-CED05EA63FCF}" destId="{723DFE05-D493-48CC-9F6A-8697F8FC9B51}" srcOrd="5" destOrd="0" presId="urn:microsoft.com/office/officeart/2005/8/layout/radial4"/>
    <dgm:cxn modelId="{955D43A3-88C0-48DE-A08C-C2702E233269}" type="presParOf" srcId="{EE699012-6D19-44E5-B062-CED05EA63FCF}" destId="{310B1811-4BD3-4C3D-9051-0D9813F52AAD}" srcOrd="6" destOrd="0" presId="urn:microsoft.com/office/officeart/2005/8/layout/radial4"/>
    <dgm:cxn modelId="{D9FFBC8A-5B81-4D7D-AF58-2572BE932BA9}" type="presParOf" srcId="{EE699012-6D19-44E5-B062-CED05EA63FCF}" destId="{E1864E50-3611-4401-B7E0-76D893A775EF}" srcOrd="7" destOrd="0" presId="urn:microsoft.com/office/officeart/2005/8/layout/radial4"/>
    <dgm:cxn modelId="{7AE6618C-C3B4-407E-B1D9-F4CE02C50AA9}" type="presParOf" srcId="{EE699012-6D19-44E5-B062-CED05EA63FCF}" destId="{5EBB89A9-3890-4989-AFAA-05CCD0D80077}" srcOrd="8" destOrd="0" presId="urn:microsoft.com/office/officeart/2005/8/layout/radial4"/>
    <dgm:cxn modelId="{B464E22B-C0A3-4D75-B4A5-79EA420D55D0}" type="presParOf" srcId="{EE699012-6D19-44E5-B062-CED05EA63FCF}" destId="{E028B623-BA54-4EB2-B169-28AD0D90E324}" srcOrd="9" destOrd="0" presId="urn:microsoft.com/office/officeart/2005/8/layout/radial4"/>
    <dgm:cxn modelId="{A8FB3682-16D2-4745-91AA-B5072CB4891F}" type="presParOf" srcId="{EE699012-6D19-44E5-B062-CED05EA63FCF}" destId="{2AB7E914-B2C2-4153-BB55-C749A3E71F17}" srcOrd="10" destOrd="0" presId="urn:microsoft.com/office/officeart/2005/8/layout/radial4"/>
    <dgm:cxn modelId="{355E5C2B-2DCD-4AB8-A6FA-BE400BA2E854}" type="presParOf" srcId="{EE699012-6D19-44E5-B062-CED05EA63FCF}" destId="{57BFE330-9212-43B2-A567-A954BDE6D08B}" srcOrd="11" destOrd="0" presId="urn:microsoft.com/office/officeart/2005/8/layout/radial4"/>
    <dgm:cxn modelId="{512D9572-162B-4D08-BDAA-A6DA8DC0DB3D}" type="presParOf" srcId="{EE699012-6D19-44E5-B062-CED05EA63FCF}" destId="{10862B7D-E6CB-4C22-800A-2659FF1E114C}" srcOrd="12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4654D-46CC-4242-8A91-8412EA4ADC6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E7D47-439E-4713-8026-B711CA1CF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1D59-31F8-4190-917E-797F63E57F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13C5-C712-4E2C-BCEB-8EC645A4B4A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2798-CFC3-4937-BA07-3DAE914CD8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13C5-C712-4E2C-BCEB-8EC645A4B4A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2798-CFC3-4937-BA07-3DAE914CD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13C5-C712-4E2C-BCEB-8EC645A4B4A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2798-CFC3-4937-BA07-3DAE914CD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13C5-C712-4E2C-BCEB-8EC645A4B4A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2798-CFC3-4937-BA07-3DAE914CD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13C5-C712-4E2C-BCEB-8EC645A4B4A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2798-CFC3-4937-BA07-3DAE914CD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13C5-C712-4E2C-BCEB-8EC645A4B4A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2798-CFC3-4937-BA07-3DAE914CD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13C5-C712-4E2C-BCEB-8EC645A4B4A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2798-CFC3-4937-BA07-3DAE914CD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13C5-C712-4E2C-BCEB-8EC645A4B4A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2798-CFC3-4937-BA07-3DAE914CD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13C5-C712-4E2C-BCEB-8EC645A4B4A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2798-CFC3-4937-BA07-3DAE914CD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13C5-C712-4E2C-BCEB-8EC645A4B4A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2798-CFC3-4937-BA07-3DAE914CD8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61E13C5-C712-4E2C-BCEB-8EC645A4B4A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3522798-CFC3-4937-BA07-3DAE914CD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1E13C5-C712-4E2C-BCEB-8EC645A4B4A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3522798-CFC3-4937-BA07-3DAE914CD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50848"/>
            <a:ext cx="8382000" cy="1673352"/>
          </a:xfrm>
        </p:spPr>
        <p:txBody>
          <a:bodyPr>
            <a:normAutofit fontScale="90000"/>
          </a:bodyPr>
          <a:lstStyle/>
          <a:p>
            <a:r>
              <a:rPr lang="en-US" sz="5300" dirty="0" err="1" smtClean="0"/>
              <a:t>Anaesthestic</a:t>
            </a:r>
            <a:r>
              <a:rPr lang="en-US" sz="5300" dirty="0" smtClean="0"/>
              <a:t> Implications of PIH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</a:t>
            </a:r>
            <a:r>
              <a:rPr lang="en-US" dirty="0" smtClean="0">
                <a:solidFill>
                  <a:srgbClr val="FF0000"/>
                </a:solidFill>
              </a:rPr>
              <a:t>SAB/EDB/GA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3505200"/>
            <a:ext cx="4495800" cy="1499616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Dr </a:t>
            </a:r>
            <a:r>
              <a:rPr lang="en-US" sz="2400" i="1" dirty="0" err="1" smtClean="0"/>
              <a:t>Suvarna</a:t>
            </a:r>
            <a:r>
              <a:rPr lang="en-US" sz="2400" i="1" dirty="0" smtClean="0"/>
              <a:t>. K</a:t>
            </a:r>
          </a:p>
          <a:p>
            <a:r>
              <a:rPr lang="en-US" sz="2400" i="1" dirty="0" smtClean="0"/>
              <a:t>DA, MD, DNB, EDAIC</a:t>
            </a:r>
          </a:p>
          <a:p>
            <a:r>
              <a:rPr lang="en-US" sz="2400" i="1" dirty="0" smtClean="0"/>
              <a:t>Additional Professor</a:t>
            </a:r>
          </a:p>
          <a:p>
            <a:r>
              <a:rPr lang="en-US" sz="2400" i="1" dirty="0" err="1" smtClean="0"/>
              <a:t>Govt</a:t>
            </a:r>
            <a:r>
              <a:rPr lang="en-US" sz="2400" i="1" dirty="0" smtClean="0"/>
              <a:t> medical college- Calicut</a:t>
            </a:r>
            <a:endParaRPr lang="en-US" sz="1800" i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11000"/>
          </a:blip>
          <a:srcRect/>
          <a:stretch>
            <a:fillRect/>
          </a:stretch>
        </p:blipFill>
        <p:spPr bwMode="auto">
          <a:xfrm>
            <a:off x="0" y="5141861"/>
            <a:ext cx="1190625" cy="179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0" dist="139700" dir="4500000" sx="127000" sy="127000" algn="ctr" rotWithShape="0">
              <a:schemeClr val="tx1">
                <a:lumMod val="95000"/>
                <a:alpha val="34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Eclampsia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5333999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dirty="0" smtClean="0">
                <a:cs typeface="Arial" pitchFamily="34" charset="0"/>
              </a:rPr>
              <a:t>Seizure / unexplained coma in pre-eclampsia</a:t>
            </a:r>
          </a:p>
          <a:p>
            <a:pPr>
              <a:buClr>
                <a:srgbClr val="C00000"/>
              </a:buClr>
            </a:pPr>
            <a:endParaRPr lang="en-US" dirty="0" smtClean="0">
              <a:cs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en-US" dirty="0" smtClean="0">
                <a:cs typeface="Arial" pitchFamily="34" charset="0"/>
              </a:rPr>
              <a:t>No preexisting neurological disorder</a:t>
            </a:r>
          </a:p>
          <a:p>
            <a:pPr>
              <a:buClr>
                <a:srgbClr val="C00000"/>
              </a:buClr>
            </a:pPr>
            <a:endParaRPr lang="en-US" dirty="0" smtClean="0">
              <a:cs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en-US" dirty="0" smtClean="0">
                <a:cs typeface="Arial" pitchFamily="34" charset="0"/>
              </a:rPr>
              <a:t>High morbidity/mortality. MMR  4.2%</a:t>
            </a:r>
          </a:p>
          <a:p>
            <a:pPr>
              <a:buClr>
                <a:srgbClr val="C00000"/>
              </a:buClr>
            </a:pPr>
            <a:endParaRPr lang="en-US" dirty="0" smtClean="0">
              <a:cs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en-US" dirty="0" smtClean="0">
                <a:cs typeface="Arial" pitchFamily="34" charset="0"/>
              </a:rPr>
              <a:t>Seizures – Abrupt onset, self limiting</a:t>
            </a:r>
          </a:p>
          <a:p>
            <a:pPr>
              <a:buClr>
                <a:srgbClr val="C00000"/>
              </a:buClr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Management of </a:t>
            </a:r>
            <a:r>
              <a:rPr lang="en-US" sz="4800" dirty="0" err="1" smtClean="0"/>
              <a:t>Eclampsia</a:t>
            </a:r>
            <a:r>
              <a:rPr lang="en-US" sz="4800" dirty="0" smtClean="0"/>
              <a:t> …</a:t>
            </a:r>
            <a:endParaRPr lang="en-US" sz="4800" dirty="0"/>
          </a:p>
        </p:txBody>
      </p:sp>
      <p:pic>
        <p:nvPicPr>
          <p:cNvPr id="1026" name="Picture 2" descr="C:\Users\dr.Suvarna\Desktop\CPR p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2266791"/>
            <a:ext cx="2350179" cy="1924209"/>
          </a:xfrm>
          <a:prstGeom prst="rect">
            <a:avLst/>
          </a:prstGeom>
          <a:noFill/>
        </p:spPr>
      </p:pic>
      <p:pic>
        <p:nvPicPr>
          <p:cNvPr id="1027" name="Picture 3" descr="C:\Users\dr.Suvarna\Desktop\jawthru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600199"/>
            <a:ext cx="2243216" cy="1724977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6324600" y="2362200"/>
            <a:ext cx="2285999" cy="1676400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ounded Rectangle 6"/>
          <p:cNvSpPr/>
          <p:nvPr/>
        </p:nvSpPr>
        <p:spPr>
          <a:xfrm>
            <a:off x="1371600" y="4648200"/>
            <a:ext cx="2590800" cy="2209800"/>
          </a:xfrm>
          <a:prstGeom prst="roundRect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9"/>
          <p:cNvSpPr/>
          <p:nvPr/>
        </p:nvSpPr>
        <p:spPr>
          <a:xfrm>
            <a:off x="3276600" y="3810000"/>
            <a:ext cx="2514600" cy="990600"/>
          </a:xfrm>
          <a:prstGeom prst="ellipse">
            <a:avLst/>
          </a:prstGeom>
          <a:solidFill>
            <a:srgbClr val="00B0F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A-B-C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15000" y="4876800"/>
            <a:ext cx="2286000" cy="15859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4" name="Rounded Rectangle 13"/>
          <p:cNvSpPr/>
          <p:nvPr/>
        </p:nvSpPr>
        <p:spPr>
          <a:xfrm>
            <a:off x="5791200" y="5105400"/>
            <a:ext cx="2057400" cy="1295400"/>
          </a:xfrm>
          <a:prstGeom prst="roundRect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Management of </a:t>
            </a:r>
            <a:r>
              <a:rPr lang="en-US" sz="4800" dirty="0" err="1" smtClean="0"/>
              <a:t>Eclampsia</a:t>
            </a:r>
            <a:r>
              <a:rPr lang="en-US" sz="4800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1"/>
            <a:ext cx="8839200" cy="5486400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Control &amp; prevention of further seizures</a:t>
            </a:r>
          </a:p>
          <a:p>
            <a:pPr lvl="3"/>
            <a:r>
              <a:rPr lang="en-US" sz="2800" dirty="0" smtClean="0">
                <a:cs typeface="Arial" pitchFamily="34" charset="0"/>
              </a:rPr>
              <a:t>MgSO</a:t>
            </a:r>
            <a:r>
              <a:rPr lang="en-US" sz="28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- </a:t>
            </a:r>
            <a:r>
              <a:rPr lang="en-US" sz="2800" dirty="0" err="1" smtClean="0">
                <a:cs typeface="Arial" pitchFamily="34" charset="0"/>
              </a:rPr>
              <a:t>Zuspan</a:t>
            </a:r>
            <a:r>
              <a:rPr lang="en-US" sz="2800" dirty="0" smtClean="0">
                <a:cs typeface="Arial" pitchFamily="34" charset="0"/>
              </a:rPr>
              <a:t> regimen:</a:t>
            </a:r>
          </a:p>
          <a:p>
            <a:pPr lvl="3"/>
            <a:r>
              <a:rPr lang="en-US" sz="2800" dirty="0" smtClean="0">
                <a:cs typeface="Arial" pitchFamily="34" charset="0"/>
              </a:rPr>
              <a:t>4-6 gm iv loading and 1-2gm/hr infusion</a:t>
            </a:r>
          </a:p>
          <a:p>
            <a:pPr lvl="3"/>
            <a:r>
              <a:rPr lang="en-US" sz="2800" dirty="0" smtClean="0">
                <a:cs typeface="Arial" pitchFamily="34" charset="0"/>
              </a:rPr>
              <a:t>2gm iv repeat bolus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Control of HTN: </a:t>
            </a:r>
          </a:p>
          <a:p>
            <a:pPr lvl="2"/>
            <a:r>
              <a:rPr lang="en-US" sz="2800" dirty="0" err="1" smtClean="0">
                <a:cs typeface="Arial" pitchFamily="34" charset="0"/>
              </a:rPr>
              <a:t>Labetelol</a:t>
            </a:r>
            <a:r>
              <a:rPr lang="en-US" sz="2800" dirty="0" smtClean="0">
                <a:cs typeface="Arial" pitchFamily="34" charset="0"/>
              </a:rPr>
              <a:t> – 20-40 mg iv every 5-10min</a:t>
            </a:r>
          </a:p>
          <a:p>
            <a:pPr lvl="2"/>
            <a:r>
              <a:rPr lang="en-US" sz="2800" dirty="0" err="1" smtClean="0">
                <a:cs typeface="Arial" pitchFamily="34" charset="0"/>
              </a:rPr>
              <a:t>Hydralazine</a:t>
            </a:r>
            <a:r>
              <a:rPr lang="en-US" sz="2800" dirty="0" smtClean="0">
                <a:cs typeface="Arial" pitchFamily="34" charset="0"/>
              </a:rPr>
              <a:t> – 5-10mg iv every 15-20min</a:t>
            </a:r>
          </a:p>
          <a:p>
            <a:pPr lvl="2"/>
            <a:r>
              <a:rPr lang="en-US" sz="2800" dirty="0" smtClean="0">
                <a:cs typeface="Arial" pitchFamily="34" charset="0"/>
              </a:rPr>
              <a:t>Vasodilators – NTG, SNP</a:t>
            </a:r>
            <a:endParaRPr lang="en-US" dirty="0" smtClean="0">
              <a:cs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Delivery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Magpie </a:t>
            </a:r>
            <a:r>
              <a:rPr lang="en-US" sz="24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trial.Lancet</a:t>
            </a:r>
            <a:r>
              <a:rPr lang="en-US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2002,359;1877-90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Image result for treatment Rx 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3744" y="4495800"/>
            <a:ext cx="1674056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839200" cy="1252728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Magnesium </a:t>
            </a:r>
            <a:r>
              <a:rPr lang="en-US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sulphate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therapy…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343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cs typeface="Arial" pitchFamily="34" charset="0"/>
              </a:rPr>
              <a:t>Narrow therapeutic range  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cs typeface="Arial" pitchFamily="34" charset="0"/>
              </a:rPr>
              <a:t>Monitor RR, urine output and DTR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cs typeface="Arial" pitchFamily="34" charset="0"/>
              </a:rPr>
              <a:t>Monitor serum levels if renal dysfunction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cs typeface="Arial" pitchFamily="34" charset="0"/>
              </a:rPr>
              <a:t>Calcium </a:t>
            </a:r>
            <a:r>
              <a:rPr lang="en-US" dirty="0" err="1" smtClean="0">
                <a:cs typeface="Arial" pitchFamily="34" charset="0"/>
              </a:rPr>
              <a:t>gluconate</a:t>
            </a:r>
            <a:r>
              <a:rPr lang="en-US" dirty="0" smtClean="0">
                <a:cs typeface="Arial" pitchFamily="34" charset="0"/>
              </a:rPr>
              <a:t> 10% , 1gm for toxicity</a:t>
            </a:r>
            <a:endParaRPr lang="en-US" sz="3600" dirty="0">
              <a:cs typeface="Arial" pitchFamily="34" charset="0"/>
            </a:endParaRPr>
          </a:p>
        </p:txBody>
      </p:sp>
      <p:pic>
        <p:nvPicPr>
          <p:cNvPr id="4" name="Picture 3" descr="Image result for ca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302" y="1143000"/>
            <a:ext cx="2158698" cy="2331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6000" dirty="0" smtClean="0">
                <a:latin typeface="Arial" pitchFamily="34" charset="0"/>
                <a:cs typeface="Arial" pitchFamily="34" charset="0"/>
              </a:rPr>
            </a:br>
            <a:r>
              <a:rPr lang="en-US" sz="4800" dirty="0" smtClean="0">
                <a:cs typeface="Arial" pitchFamily="34" charset="0"/>
              </a:rPr>
              <a:t>Recurrent seizures…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6000" dirty="0" smtClean="0">
                <a:latin typeface="Arial" pitchFamily="34" charset="0"/>
                <a:cs typeface="Arial" pitchFamily="34" charset="0"/>
              </a:rPr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839200" cy="5333999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3500" dirty="0" smtClean="0">
                <a:ea typeface="Tahoma" pitchFamily="34" charset="0"/>
                <a:cs typeface="Tahoma" pitchFamily="34" charset="0"/>
              </a:rPr>
              <a:t>Benzodiazepines- </a:t>
            </a:r>
            <a:r>
              <a:rPr lang="en-US" sz="3500" dirty="0" err="1" smtClean="0">
                <a:ea typeface="Tahoma" pitchFamily="34" charset="0"/>
                <a:cs typeface="Tahoma" pitchFamily="34" charset="0"/>
              </a:rPr>
              <a:t>Midazolam</a:t>
            </a:r>
            <a:r>
              <a:rPr lang="en-US" sz="3500" dirty="0" smtClean="0">
                <a:ea typeface="Tahoma" pitchFamily="34" charset="0"/>
                <a:cs typeface="Tahoma" pitchFamily="34" charset="0"/>
              </a:rPr>
              <a:t> 1-2mg or  </a:t>
            </a:r>
          </a:p>
          <a:p>
            <a:pPr>
              <a:buClr>
                <a:srgbClr val="C00000"/>
              </a:buClr>
              <a:buNone/>
            </a:pPr>
            <a:r>
              <a:rPr lang="en-US" sz="3500" dirty="0" smtClean="0">
                <a:ea typeface="Tahoma" pitchFamily="34" charset="0"/>
                <a:cs typeface="Tahoma" pitchFamily="34" charset="0"/>
              </a:rPr>
              <a:t>                                 - Diazepam 10mg iv</a:t>
            </a:r>
          </a:p>
          <a:p>
            <a:pPr>
              <a:buClr>
                <a:srgbClr val="C00000"/>
              </a:buClr>
            </a:pPr>
            <a:r>
              <a:rPr lang="en-US" sz="3500" dirty="0" err="1" smtClean="0">
                <a:ea typeface="Tahoma" pitchFamily="34" charset="0"/>
                <a:cs typeface="Tahoma" pitchFamily="34" charset="0"/>
              </a:rPr>
              <a:t>Phenytoin</a:t>
            </a:r>
            <a:r>
              <a:rPr lang="en-US" sz="3500" dirty="0" smtClean="0">
                <a:ea typeface="Tahoma" pitchFamily="34" charset="0"/>
                <a:cs typeface="Tahoma" pitchFamily="34" charset="0"/>
              </a:rPr>
              <a:t> 15mg/kg iv</a:t>
            </a:r>
          </a:p>
          <a:p>
            <a:pPr>
              <a:buClr>
                <a:srgbClr val="C00000"/>
              </a:buClr>
            </a:pPr>
            <a:endParaRPr lang="en-US" sz="3500" dirty="0" smtClean="0"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3500" dirty="0" err="1" smtClean="0">
                <a:ea typeface="Tahoma" pitchFamily="34" charset="0"/>
                <a:cs typeface="Tahoma" pitchFamily="34" charset="0"/>
              </a:rPr>
              <a:t>Thiopentone</a:t>
            </a:r>
            <a:r>
              <a:rPr lang="en-US" sz="3500" dirty="0" smtClean="0">
                <a:ea typeface="Tahoma" pitchFamily="34" charset="0"/>
                <a:cs typeface="Tahoma" pitchFamily="34" charset="0"/>
              </a:rPr>
              <a:t> sodium 50-100mg</a:t>
            </a:r>
          </a:p>
          <a:p>
            <a:pPr>
              <a:buClr>
                <a:srgbClr val="C00000"/>
              </a:buClr>
            </a:pPr>
            <a:endParaRPr lang="en-US" sz="3500" dirty="0" smtClean="0"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3500" dirty="0" smtClean="0">
                <a:ea typeface="Tahoma" pitchFamily="34" charset="0"/>
                <a:cs typeface="Tahoma" pitchFamily="34" charset="0"/>
              </a:rPr>
              <a:t>Muscle relaxants &amp; IPPV</a:t>
            </a:r>
            <a:endParaRPr lang="en-US" sz="5700" dirty="0" smtClean="0"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648670"/>
            <a:ext cx="7086600" cy="923330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i="1" dirty="0" err="1" smtClean="0"/>
              <a:t>Anaesthetic</a:t>
            </a:r>
            <a:r>
              <a:rPr lang="en-US" sz="4400" b="1" i="1" dirty="0" smtClean="0"/>
              <a:t> Management</a:t>
            </a:r>
            <a:endParaRPr lang="en-US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Preanaesthetic</a:t>
            </a:r>
            <a:r>
              <a:rPr lang="en-US" dirty="0" smtClean="0"/>
              <a:t>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5333999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dirty="0" smtClean="0"/>
              <a:t>Maternal </a:t>
            </a:r>
            <a:r>
              <a:rPr lang="en-US" dirty="0" err="1" smtClean="0"/>
              <a:t>hemodynamics</a:t>
            </a:r>
            <a:endParaRPr lang="en-US" dirty="0" smtClean="0"/>
          </a:p>
          <a:p>
            <a:pPr>
              <a:buClr>
                <a:srgbClr val="C00000"/>
              </a:buClr>
            </a:pPr>
            <a:r>
              <a:rPr lang="en-US" dirty="0" smtClean="0"/>
              <a:t>Airway examination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Coagulation status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Fluid balance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Systemic evaluation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Investigations: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4062139"/>
            <a:ext cx="4268797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6696" lvl="2" indent="-228600">
              <a:spcBef>
                <a:spcPct val="20000"/>
              </a:spcBef>
              <a:buClr>
                <a:srgbClr val="E66C7D"/>
              </a:buClr>
              <a:buFont typeface="Arial"/>
              <a:buChar char="▪"/>
            </a:pPr>
            <a:r>
              <a:rPr lang="en-US" sz="2800" dirty="0" smtClean="0">
                <a:solidFill>
                  <a:prstClr val="black"/>
                </a:solidFill>
              </a:rPr>
              <a:t>Complete </a:t>
            </a:r>
            <a:r>
              <a:rPr lang="en-US" sz="2800" dirty="0" err="1" smtClean="0">
                <a:solidFill>
                  <a:prstClr val="black"/>
                </a:solidFill>
              </a:rPr>
              <a:t>hemogram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996696" lvl="2" indent="-228600">
              <a:spcBef>
                <a:spcPct val="20000"/>
              </a:spcBef>
              <a:buClr>
                <a:srgbClr val="E66C7D"/>
              </a:buClr>
              <a:buFont typeface="Arial"/>
              <a:buChar char="▪"/>
            </a:pPr>
            <a:r>
              <a:rPr lang="en-US" sz="2800" dirty="0" smtClean="0">
                <a:solidFill>
                  <a:prstClr val="black"/>
                </a:solidFill>
              </a:rPr>
              <a:t>Coagulation profile</a:t>
            </a:r>
          </a:p>
          <a:p>
            <a:pPr marL="996696" lvl="2" indent="-228600">
              <a:spcBef>
                <a:spcPct val="20000"/>
              </a:spcBef>
              <a:buClr>
                <a:srgbClr val="E66C7D"/>
              </a:buClr>
              <a:buFont typeface="Arial"/>
              <a:buChar char="▪"/>
            </a:pPr>
            <a:r>
              <a:rPr lang="en-US" sz="2800" dirty="0" smtClean="0">
                <a:solidFill>
                  <a:prstClr val="black"/>
                </a:solidFill>
              </a:rPr>
              <a:t>LFT, RFT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Labor Analgesia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5333999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Epidural analgesia preferred</a:t>
            </a:r>
          </a:p>
          <a:p>
            <a:pPr>
              <a:buNone/>
            </a:pPr>
            <a:r>
              <a:rPr lang="en-US" dirty="0" smtClean="0"/>
              <a:t>Early catheter placement recommended</a:t>
            </a: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Clr>
                <a:srgbClr val="C00000"/>
              </a:buClr>
            </a:pPr>
            <a:r>
              <a:rPr lang="en-US" dirty="0" smtClean="0"/>
              <a:t>Excellent pain relief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Reduce circulating </a:t>
            </a:r>
            <a:r>
              <a:rPr lang="en-US" dirty="0" err="1" smtClean="0"/>
              <a:t>catecholamines</a:t>
            </a:r>
            <a:endParaRPr lang="en-US" dirty="0" smtClean="0"/>
          </a:p>
          <a:p>
            <a:pPr>
              <a:buClr>
                <a:srgbClr val="C00000"/>
              </a:buClr>
            </a:pPr>
            <a:r>
              <a:rPr lang="en-US" dirty="0" smtClean="0"/>
              <a:t>Improves </a:t>
            </a:r>
            <a:r>
              <a:rPr lang="en-US" dirty="0" err="1" smtClean="0"/>
              <a:t>intervillous</a:t>
            </a:r>
            <a:r>
              <a:rPr lang="en-US" dirty="0" smtClean="0"/>
              <a:t> blood flow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Improving BP control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Effective anaesthesia &amp; </a:t>
            </a:r>
            <a:r>
              <a:rPr lang="en-US" dirty="0" err="1" smtClean="0"/>
              <a:t>postop</a:t>
            </a:r>
            <a:r>
              <a:rPr lang="en-US" dirty="0" smtClean="0"/>
              <a:t> analgesia if CS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Anaesthesia for Caesarean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56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500" dirty="0" err="1" smtClean="0"/>
              <a:t>Neuraxial</a:t>
            </a:r>
            <a:r>
              <a:rPr lang="en-US" sz="3500" dirty="0" smtClean="0"/>
              <a:t> anaesthesia is preferred – (Level 1)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500" dirty="0" smtClean="0"/>
              <a:t>Spinal, Epidural or CSE</a:t>
            </a:r>
          </a:p>
          <a:p>
            <a:pPr>
              <a:buClr>
                <a:srgbClr val="C00000"/>
              </a:buClr>
            </a:pPr>
            <a:r>
              <a:rPr lang="en-US" sz="3500" dirty="0" smtClean="0"/>
              <a:t>Choice of anaesthesia depends on</a:t>
            </a:r>
          </a:p>
          <a:p>
            <a:pPr>
              <a:buClr>
                <a:srgbClr val="C00000"/>
              </a:buClr>
              <a:buNone/>
            </a:pPr>
            <a:r>
              <a:rPr lang="en-US" sz="3500" dirty="0" smtClean="0"/>
              <a:t>                          - </a:t>
            </a:r>
            <a:r>
              <a:rPr lang="en-US" sz="3500" dirty="0" err="1" smtClean="0"/>
              <a:t>Coagulopathy</a:t>
            </a:r>
            <a:endParaRPr lang="en-US" sz="3500" dirty="0" smtClean="0"/>
          </a:p>
          <a:p>
            <a:pPr>
              <a:buNone/>
            </a:pPr>
            <a:r>
              <a:rPr lang="en-US" sz="3500" dirty="0" smtClean="0"/>
              <a:t>                          - Pulmonary edema</a:t>
            </a:r>
          </a:p>
          <a:p>
            <a:pPr>
              <a:buNone/>
            </a:pPr>
            <a:r>
              <a:rPr lang="en-US" sz="3500" dirty="0" smtClean="0"/>
              <a:t>                          - Cardiac/Renal/hepatic dysfunction</a:t>
            </a:r>
          </a:p>
          <a:p>
            <a:pPr>
              <a:buNone/>
            </a:pPr>
            <a:r>
              <a:rPr lang="en-US" sz="3500" dirty="0" smtClean="0"/>
              <a:t>                          - Eclampsia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5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002060"/>
                </a:solidFill>
              </a:rPr>
              <a:t>* </a:t>
            </a:r>
            <a:r>
              <a:rPr lang="en-US" sz="2400" b="1" dirty="0" smtClean="0"/>
              <a:t>ACOG Practice Bulletin</a:t>
            </a:r>
            <a:r>
              <a:rPr lang="en-US" sz="2400" dirty="0" smtClean="0"/>
              <a:t> No. 33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002060"/>
                </a:solidFill>
              </a:rPr>
              <a:t>* </a:t>
            </a:r>
            <a:r>
              <a:rPr lang="en-US" sz="2400" b="1" dirty="0" smtClean="0"/>
              <a:t>ASA  Task Force</a:t>
            </a:r>
            <a:r>
              <a:rPr lang="en-US" sz="2400" dirty="0" smtClean="0"/>
              <a:t> on Obstetric Anesthesia. Practice guidelines. </a:t>
            </a:r>
            <a:r>
              <a:rPr lang="en-US" sz="2400" dirty="0" smtClean="0">
                <a:solidFill>
                  <a:srgbClr val="002060"/>
                </a:solidFill>
              </a:rPr>
              <a:t> Anesthesiology 2007; 106:843–63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Regional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333999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dirty="0" smtClean="0"/>
              <a:t>Major advantage - Avoidance of GA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>
              <a:buClr>
                <a:srgbClr val="C00000"/>
              </a:buClr>
            </a:pPr>
            <a:r>
              <a:rPr lang="en-US" dirty="0" smtClean="0"/>
              <a:t>Leading cause of death in PE – IC Bleeding (CEMACH 2003-05)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>
              <a:buClr>
                <a:srgbClr val="C00000"/>
              </a:buClr>
            </a:pPr>
            <a:r>
              <a:rPr lang="en-US" dirty="0" smtClean="0"/>
              <a:t>Difficult airway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Hypertensive response to intubation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Cerebral hemorrhage 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Pulmonary edema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Impairs  </a:t>
            </a:r>
            <a:r>
              <a:rPr lang="en-US" dirty="0" err="1" smtClean="0"/>
              <a:t>uteroplacental</a:t>
            </a:r>
            <a:r>
              <a:rPr lang="en-US" dirty="0" smtClean="0"/>
              <a:t> blood flow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7630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Hypertensive Disorders -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3600" dirty="0" smtClean="0"/>
              <a:t>Complicates 5-10% pregnancies</a:t>
            </a:r>
          </a:p>
          <a:p>
            <a:pPr>
              <a:buClr>
                <a:srgbClr val="C00000"/>
              </a:buClr>
            </a:pPr>
            <a:r>
              <a:rPr lang="en-US" sz="3600" dirty="0" smtClean="0"/>
              <a:t>Leading cause of morbidity &amp; mortality</a:t>
            </a:r>
          </a:p>
          <a:p>
            <a:pPr>
              <a:buClr>
                <a:srgbClr val="C00000"/>
              </a:buClr>
              <a:buNone/>
            </a:pPr>
            <a:endParaRPr lang="en-US" dirty="0" smtClean="0"/>
          </a:p>
          <a:p>
            <a:pPr>
              <a:buClr>
                <a:srgbClr val="C00000"/>
              </a:buClr>
              <a:buNone/>
            </a:pPr>
            <a:r>
              <a:rPr lang="en-US" sz="3600" dirty="0" smtClean="0"/>
              <a:t>Classification: </a:t>
            </a:r>
          </a:p>
          <a:p>
            <a:pPr>
              <a:buClr>
                <a:srgbClr val="C00000"/>
              </a:buClr>
              <a:buNone/>
            </a:pPr>
            <a:endParaRPr lang="en-US" sz="3600" dirty="0" smtClean="0"/>
          </a:p>
          <a:p>
            <a:pPr>
              <a:buClr>
                <a:srgbClr val="C00000"/>
              </a:buClr>
              <a:buNone/>
            </a:pPr>
            <a:endParaRPr lang="en-US" sz="3600" dirty="0" smtClean="0"/>
          </a:p>
          <a:p>
            <a:pPr>
              <a:buClr>
                <a:srgbClr val="C00000"/>
              </a:buClr>
              <a:buNone/>
            </a:pPr>
            <a:endParaRPr lang="en-US" sz="3600" dirty="0" smtClean="0"/>
          </a:p>
          <a:p>
            <a:pPr>
              <a:buClr>
                <a:srgbClr val="C00000"/>
              </a:buClr>
              <a:buNone/>
            </a:pPr>
            <a:endParaRPr lang="en-US" sz="3600" dirty="0" smtClean="0"/>
          </a:p>
          <a:p>
            <a:pPr>
              <a:buClr>
                <a:srgbClr val="C00000"/>
              </a:buClr>
              <a:buNone/>
            </a:pPr>
            <a:endParaRPr lang="en-US" sz="2800" dirty="0" smtClean="0"/>
          </a:p>
          <a:p>
            <a:pPr>
              <a:buClr>
                <a:srgbClr val="C00000"/>
              </a:buCl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                                                                     *</a:t>
            </a:r>
            <a:r>
              <a:rPr lang="en-US" sz="2400" dirty="0" smtClean="0">
                <a:solidFill>
                  <a:srgbClr val="002060"/>
                </a:solidFill>
              </a:rPr>
              <a:t>ACOG Task Force 2013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570744"/>
            <a:ext cx="8534400" cy="2677656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1.  Gestational hypertension-   &gt;20wks , no </a:t>
            </a:r>
            <a:r>
              <a:rPr lang="en-US" sz="2800" dirty="0" err="1" smtClean="0"/>
              <a:t>protenuria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2.  Preeclampsia -   &gt;20wks with </a:t>
            </a:r>
            <a:r>
              <a:rPr lang="en-US" sz="2800" dirty="0" err="1" smtClean="0"/>
              <a:t>protenuria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                           -  Mild</a:t>
            </a:r>
          </a:p>
          <a:p>
            <a:pPr>
              <a:buNone/>
            </a:pPr>
            <a:r>
              <a:rPr lang="en-US" sz="2800" dirty="0" smtClean="0"/>
              <a:t>                                   -  Severe</a:t>
            </a:r>
          </a:p>
          <a:p>
            <a:pPr>
              <a:buNone/>
            </a:pPr>
            <a:r>
              <a:rPr lang="en-US" sz="2800" dirty="0" smtClean="0"/>
              <a:t>3.  Chronic hypertension</a:t>
            </a:r>
          </a:p>
          <a:p>
            <a:pPr>
              <a:buNone/>
            </a:pPr>
            <a:r>
              <a:rPr lang="en-US" sz="2800" dirty="0" smtClean="0"/>
              <a:t>4.  C/c hypertension with superimposed preeclampsia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RA…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5333999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dirty="0" smtClean="0"/>
              <a:t>Aspiration risk less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No neonatal depression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Drug interaction less- MgSO4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Maintenance of </a:t>
            </a:r>
            <a:r>
              <a:rPr lang="en-US" dirty="0" err="1" smtClean="0"/>
              <a:t>utero</a:t>
            </a:r>
            <a:r>
              <a:rPr lang="en-US" dirty="0" smtClean="0"/>
              <a:t>-placental perfusion 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Excellent </a:t>
            </a:r>
            <a:r>
              <a:rPr lang="en-US" dirty="0" err="1" smtClean="0"/>
              <a:t>postop</a:t>
            </a:r>
            <a:r>
              <a:rPr lang="en-US" dirty="0" smtClean="0"/>
              <a:t> analgesia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Delayed recovery in GA-Prolonged action of drugs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Better bonding with mother &amp; baby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072"/>
            <a:ext cx="8229600" cy="12527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Disadvantages of Regional</a:t>
            </a:r>
            <a:endParaRPr lang="en-US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CNB in PE - </a:t>
            </a:r>
            <a:r>
              <a:rPr lang="en-US" dirty="0" err="1" smtClean="0"/>
              <a:t>Hemodynamics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839200" cy="5333999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dirty="0" smtClean="0"/>
              <a:t>Less severe hypotension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Hypotension short lived  and easily treated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No adverse neonatal effects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>
              <a:buClr>
                <a:srgbClr val="C00000"/>
              </a:buClr>
            </a:pPr>
            <a:endParaRPr lang="en-US" sz="36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600" dirty="0" smtClean="0"/>
              <a:t>No clinically significant outcome differences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36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600" dirty="0" smtClean="0"/>
              <a:t>Epidural was  favored  traditionally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76200"/>
            <a:ext cx="6248400" cy="1252728"/>
          </a:xfrm>
        </p:spPr>
        <p:txBody>
          <a:bodyPr/>
          <a:lstStyle/>
          <a:p>
            <a:r>
              <a:rPr lang="en-US" dirty="0" smtClean="0"/>
              <a:t>Spinal </a:t>
            </a:r>
            <a:r>
              <a:rPr lang="en-US" dirty="0" err="1" smtClean="0"/>
              <a:t>vs</a:t>
            </a:r>
            <a:r>
              <a:rPr lang="en-US" dirty="0" smtClean="0"/>
              <a:t> Epidural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54102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7818" y="1460474"/>
            <a:ext cx="3973244" cy="825527"/>
            <a:chOff x="9218" y="-412763"/>
            <a:chExt cx="3973244" cy="825527"/>
          </a:xfrm>
        </p:grpSpPr>
        <p:sp>
          <p:nvSpPr>
            <p:cNvPr id="5" name="Rectangle 4"/>
            <p:cNvSpPr/>
            <p:nvPr/>
          </p:nvSpPr>
          <p:spPr>
            <a:xfrm>
              <a:off x="9218" y="-412763"/>
              <a:ext cx="3973244" cy="825527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9218" y="-412763"/>
              <a:ext cx="3973244" cy="825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146304" rIns="256032" bIns="146304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smtClean="0">
                  <a:solidFill>
                    <a:schemeClr val="tx1"/>
                  </a:solidFill>
                </a:rPr>
                <a:t>Spinal</a:t>
              </a:r>
              <a:endParaRPr lang="en-US" sz="2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7818" y="2286000"/>
            <a:ext cx="3973244" cy="4495800"/>
            <a:chOff x="9218" y="412763"/>
            <a:chExt cx="3973244" cy="4876800"/>
          </a:xfrm>
        </p:grpSpPr>
        <p:sp>
          <p:nvSpPr>
            <p:cNvPr id="8" name="Rectangle 7"/>
            <p:cNvSpPr/>
            <p:nvPr/>
          </p:nvSpPr>
          <p:spPr>
            <a:xfrm>
              <a:off x="9218" y="412763"/>
              <a:ext cx="3973244" cy="4876800"/>
            </a:xfrm>
            <a:prstGeom prst="rect">
              <a:avLst/>
            </a:prstGeom>
            <a:ln>
              <a:solidFill>
                <a:schemeClr val="accent2">
                  <a:lumMod val="75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9218" y="412763"/>
              <a:ext cx="3973244" cy="4495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99136" bIns="224028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Simplicity</a:t>
              </a:r>
              <a:endParaRPr lang="en-US" sz="2800" kern="1200" dirty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dirty="0" smtClean="0"/>
                <a:t>Small drug dose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Rapid onset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Excellent relaxation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Low failure rate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800" dirty="0" smtClean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Hypotension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dirty="0" smtClean="0"/>
                <a:t>Duration - short</a:t>
              </a:r>
              <a:endParaRPr lang="en-US" sz="2300" kern="1200" dirty="0" smtClean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3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09493" y="1460474"/>
            <a:ext cx="4196688" cy="901725"/>
            <a:chOff x="4480893" y="-412763"/>
            <a:chExt cx="4196688" cy="901725"/>
          </a:xfrm>
        </p:grpSpPr>
        <p:sp>
          <p:nvSpPr>
            <p:cNvPr id="11" name="Rectangle 10"/>
            <p:cNvSpPr/>
            <p:nvPr/>
          </p:nvSpPr>
          <p:spPr>
            <a:xfrm>
              <a:off x="4480893" y="-412763"/>
              <a:ext cx="4196688" cy="825527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480893" y="-412763"/>
              <a:ext cx="4196688" cy="901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146304" rIns="256032" bIns="146304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smtClean="0">
                  <a:solidFill>
                    <a:schemeClr val="tx1"/>
                  </a:solidFill>
                </a:rPr>
                <a:t>Epidural</a:t>
              </a:r>
              <a:endParaRPr lang="en-US" sz="2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9493" y="2209800"/>
            <a:ext cx="4196688" cy="4648200"/>
            <a:chOff x="4480893" y="328680"/>
            <a:chExt cx="4196688" cy="5129049"/>
          </a:xfrm>
        </p:grpSpPr>
        <p:sp>
          <p:nvSpPr>
            <p:cNvPr id="14" name="Rectangle 13"/>
            <p:cNvSpPr/>
            <p:nvPr/>
          </p:nvSpPr>
          <p:spPr>
            <a:xfrm>
              <a:off x="4480893" y="328680"/>
              <a:ext cx="4196688" cy="5044966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4480893" y="412763"/>
              <a:ext cx="4196688" cy="5044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99136" bIns="224028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Stable </a:t>
              </a:r>
              <a:r>
                <a:rPr lang="en-US" sz="2800" kern="1200" dirty="0" err="1" smtClean="0"/>
                <a:t>hemodynamics</a:t>
              </a:r>
              <a:endParaRPr lang="en-US" sz="2800" kern="1200" dirty="0" smtClean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dirty="0" smtClean="0"/>
                <a:t>Prolonged analgesia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800" dirty="0" smtClean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800" dirty="0" smtClean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800" dirty="0" smtClean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Slow onset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dirty="0" smtClean="0"/>
                <a:t>High failure rate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dirty="0" smtClean="0"/>
                <a:t>Hematoma risk more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Technical difficulty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0"/>
            <a:ext cx="60293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4419600"/>
            <a:ext cx="8305800" cy="1815882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No clinically significant difference in hypotension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No adverse neonatal outcome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Support  spinal anesthesia for cesarean in severely </a:t>
            </a:r>
          </a:p>
          <a:p>
            <a:r>
              <a:rPr lang="en-US" sz="2800" dirty="0" smtClean="0"/>
              <a:t>   </a:t>
            </a:r>
            <a:r>
              <a:rPr lang="en-US" sz="2800" dirty="0" err="1" smtClean="0"/>
              <a:t>preeclamptic</a:t>
            </a:r>
            <a:r>
              <a:rPr lang="en-US" sz="2800" dirty="0" smtClean="0"/>
              <a:t> patients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981200"/>
            <a:ext cx="1143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228600"/>
            <a:ext cx="81343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4648200"/>
            <a:ext cx="8077200" cy="1077218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Less frequent  hypotension which was less </a:t>
            </a:r>
          </a:p>
          <a:p>
            <a:r>
              <a:rPr lang="en-US" sz="3200" dirty="0" smtClean="0"/>
              <a:t>    severe and required less ephedrine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PE with HELLP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5105399"/>
          </a:xfrm>
        </p:spPr>
        <p:txBody>
          <a:bodyPr/>
          <a:lstStyle/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Clr>
                <a:srgbClr val="C00000"/>
              </a:buClr>
            </a:pPr>
            <a:r>
              <a:rPr lang="en-US" dirty="0" smtClean="0"/>
              <a:t>Safe to do if count &gt; 75000 – 80000 /mm</a:t>
            </a:r>
            <a:r>
              <a:rPr lang="en-US" baseline="30000" dirty="0" smtClean="0"/>
              <a:t>3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Contraindicated if &lt; 50000 /mm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50-75000 – Individualized decision 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>
              <a:buClr>
                <a:srgbClr val="C00000"/>
              </a:buClr>
            </a:pPr>
            <a:r>
              <a:rPr lang="en-US" dirty="0" smtClean="0"/>
              <a:t>Trend in platelet count  more important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Document the recent value (1-3hr)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Safe level of platelet count?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CNB and </a:t>
            </a:r>
            <a:r>
              <a:rPr lang="en-US" dirty="0" err="1" smtClean="0"/>
              <a:t>Coagulopathy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839200" cy="5181599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dirty="0" smtClean="0"/>
              <a:t>Most skilled Anaesthesia provider must do CNB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Spinal may be preferred 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>
              <a:buClr>
                <a:srgbClr val="C00000"/>
              </a:buClr>
            </a:pPr>
            <a:r>
              <a:rPr lang="en-US" dirty="0" smtClean="0"/>
              <a:t>Epidural catheter removal – when platelet normal 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Monitor postoperatively – Neurological signs 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Hematoma - Imaging and prompt intervention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General Anaesthesia</a:t>
            </a:r>
            <a:r>
              <a:rPr lang="en-US" sz="6000" dirty="0" smtClean="0"/>
              <a:t>  </a:t>
            </a:r>
            <a:endParaRPr lang="en-US" sz="6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Anaesthetic</a:t>
            </a:r>
            <a:r>
              <a:rPr lang="en-US" sz="4800" dirty="0" smtClean="0"/>
              <a:t> concerns of GA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915400" cy="5082809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3600" dirty="0" smtClean="0">
                <a:cs typeface="Arial" pitchFamily="34" charset="0"/>
              </a:rPr>
              <a:t>Difficult airway                  </a:t>
            </a:r>
          </a:p>
          <a:p>
            <a:pPr>
              <a:buClr>
                <a:srgbClr val="C00000"/>
              </a:buClr>
              <a:buNone/>
            </a:pPr>
            <a:endParaRPr lang="en-US" sz="3600" dirty="0" smtClean="0">
              <a:cs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3600" dirty="0" smtClean="0">
                <a:cs typeface="Arial" pitchFamily="34" charset="0"/>
              </a:rPr>
              <a:t>Exaggerated hypertensive response</a:t>
            </a:r>
          </a:p>
          <a:p>
            <a:pPr>
              <a:buClr>
                <a:srgbClr val="C00000"/>
              </a:buClr>
            </a:pPr>
            <a:endParaRPr lang="en-US" sz="3600" dirty="0" smtClean="0">
              <a:cs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3600" dirty="0" smtClean="0">
                <a:cs typeface="Arial" pitchFamily="34" charset="0"/>
              </a:rPr>
              <a:t>MgSO</a:t>
            </a:r>
            <a:r>
              <a:rPr lang="en-US" sz="3600" baseline="-25000" dirty="0" smtClean="0">
                <a:cs typeface="Arial" pitchFamily="34" charset="0"/>
              </a:rPr>
              <a:t>4</a:t>
            </a:r>
            <a:r>
              <a:rPr lang="en-US" sz="3600" dirty="0" smtClean="0">
                <a:cs typeface="Arial" pitchFamily="34" charset="0"/>
              </a:rPr>
              <a:t> – Drug interactions</a:t>
            </a:r>
            <a:endParaRPr lang="en-US" sz="4000" dirty="0" smtClean="0"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6705600" y="12192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7818" y="927074"/>
            <a:ext cx="3973244" cy="825527"/>
            <a:chOff x="9218" y="-412763"/>
            <a:chExt cx="3973244" cy="825527"/>
          </a:xfrm>
        </p:grpSpPr>
        <p:sp>
          <p:nvSpPr>
            <p:cNvPr id="12" name="Rectangle 11"/>
            <p:cNvSpPr/>
            <p:nvPr/>
          </p:nvSpPr>
          <p:spPr>
            <a:xfrm>
              <a:off x="9218" y="-412763"/>
              <a:ext cx="3973244" cy="825527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9218" y="-412763"/>
              <a:ext cx="3973244" cy="825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146304" rIns="256032" bIns="146304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chemeClr val="tx1"/>
                  </a:solidFill>
                </a:rPr>
                <a:t>Mild</a:t>
              </a:r>
              <a:endParaRPr lang="en-US" sz="2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7818" y="1752600"/>
            <a:ext cx="3973244" cy="4876800"/>
            <a:chOff x="9218" y="412763"/>
            <a:chExt cx="3973244" cy="4876800"/>
          </a:xfrm>
        </p:grpSpPr>
        <p:sp>
          <p:nvSpPr>
            <p:cNvPr id="10" name="Rectangle 9"/>
            <p:cNvSpPr/>
            <p:nvPr/>
          </p:nvSpPr>
          <p:spPr>
            <a:xfrm>
              <a:off x="9218" y="412763"/>
              <a:ext cx="3973244" cy="4876800"/>
            </a:xfrm>
            <a:prstGeom prst="rect">
              <a:avLst/>
            </a:prstGeom>
            <a:ln>
              <a:solidFill>
                <a:schemeClr val="accent2">
                  <a:lumMod val="75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9218" y="412763"/>
              <a:ext cx="3973244" cy="4876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99136" bIns="224028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SBP ≥ 140-160</a:t>
              </a:r>
              <a:endParaRPr lang="en-US" sz="2800" kern="1200" dirty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DBP ≥ 90-110</a:t>
              </a:r>
              <a:endParaRPr lang="en-US" sz="2800" kern="1200" dirty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Mild </a:t>
              </a:r>
              <a:r>
                <a:rPr lang="en-US" sz="2800" kern="1200" dirty="0" err="1" smtClean="0"/>
                <a:t>protenuria</a:t>
              </a:r>
              <a:r>
                <a:rPr lang="en-US" sz="2800" kern="1200" dirty="0" smtClean="0"/>
                <a:t>- 300mg in 24hr &lt;5g/24hr</a:t>
              </a:r>
              <a:endParaRPr lang="en-US" sz="2300" kern="1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09493" y="927074"/>
            <a:ext cx="4196688" cy="825527"/>
            <a:chOff x="4480893" y="-412763"/>
            <a:chExt cx="4196688" cy="825527"/>
          </a:xfrm>
        </p:grpSpPr>
        <p:sp>
          <p:nvSpPr>
            <p:cNvPr id="8" name="Rectangle 7"/>
            <p:cNvSpPr/>
            <p:nvPr/>
          </p:nvSpPr>
          <p:spPr>
            <a:xfrm>
              <a:off x="4480893" y="-412763"/>
              <a:ext cx="4196688" cy="825527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480893" y="-412763"/>
              <a:ext cx="4196688" cy="825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146304" rIns="256032" bIns="146304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chemeClr val="tx1"/>
                  </a:solidFill>
                </a:rPr>
                <a:t>Severe</a:t>
              </a:r>
              <a:endParaRPr lang="en-US" sz="2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09493" y="1752600"/>
            <a:ext cx="4196688" cy="4876800"/>
            <a:chOff x="4480893" y="412763"/>
            <a:chExt cx="4196688" cy="4876800"/>
          </a:xfrm>
        </p:grpSpPr>
        <p:sp>
          <p:nvSpPr>
            <p:cNvPr id="6" name="Rectangle 5"/>
            <p:cNvSpPr/>
            <p:nvPr/>
          </p:nvSpPr>
          <p:spPr>
            <a:xfrm>
              <a:off x="4480893" y="412763"/>
              <a:ext cx="4196688" cy="4876800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480893" y="412763"/>
              <a:ext cx="4196688" cy="4876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99136" bIns="224028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SBP ≥ 160, DBP ≥ 110</a:t>
              </a:r>
              <a:endParaRPr lang="en-US" sz="2800" kern="1200" dirty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err="1" smtClean="0"/>
                <a:t>Protenuria</a:t>
              </a:r>
              <a:r>
                <a:rPr lang="en-US" sz="2800" kern="1200" dirty="0" smtClean="0"/>
                <a:t> ≥ 5g/24hr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err="1" smtClean="0"/>
                <a:t>Oliguria</a:t>
              </a:r>
              <a:endParaRPr lang="en-US" sz="2800" kern="1200" dirty="0" smtClean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Visual disturbances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Pulmonary edema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Thrombocytopenia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HELLP syndrome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Impaired LFT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err="1" smtClean="0"/>
                <a:t>Rt</a:t>
              </a:r>
              <a:r>
                <a:rPr lang="en-US" sz="2800" kern="1200" dirty="0" smtClean="0"/>
                <a:t> upper quadrant pain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IUGR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514600" y="762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0AD00">
                    <a:satMod val="150000"/>
                  </a:srgbClr>
                </a:solidFill>
                <a:ea typeface="+mj-ea"/>
                <a:cs typeface="+mj-cs"/>
              </a:rPr>
              <a:t>Preeclampsia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Airway in Preeclampsia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5333999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 smtClean="0"/>
              <a:t>Exaggerated </a:t>
            </a:r>
            <a:r>
              <a:rPr lang="en-US" dirty="0" err="1" smtClean="0"/>
              <a:t>pharyngolaryngeal</a:t>
            </a:r>
            <a:r>
              <a:rPr lang="en-US" dirty="0" smtClean="0"/>
              <a:t> edema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 smtClean="0"/>
              <a:t>Capillary engorgement - Easily traumatized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 smtClean="0"/>
              <a:t>Weight gain and large breasts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 smtClean="0"/>
              <a:t>Increased </a:t>
            </a:r>
            <a:r>
              <a:rPr lang="en-US" dirty="0" err="1" smtClean="0"/>
              <a:t>Mallampati</a:t>
            </a:r>
            <a:r>
              <a:rPr lang="en-US" dirty="0" smtClean="0"/>
              <a:t> score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 smtClean="0"/>
              <a:t>Higher Incidence of Difficult/Failed Intubation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Anaesthesia in 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839200" cy="5333999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dirty="0" smtClean="0"/>
              <a:t>Rapid sequence induction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Difficult airway cart and expert help – must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Minimize  hypertensive response to intubation</a:t>
            </a:r>
          </a:p>
          <a:p>
            <a:pPr lvl="2">
              <a:buClr>
                <a:srgbClr val="C00000"/>
              </a:buClr>
            </a:pPr>
            <a:r>
              <a:rPr lang="en-US" dirty="0" err="1" smtClean="0"/>
              <a:t>Labetalol</a:t>
            </a:r>
            <a:r>
              <a:rPr lang="en-US" dirty="0" smtClean="0"/>
              <a:t>: 10 mg boluses</a:t>
            </a:r>
          </a:p>
          <a:p>
            <a:pPr lvl="2">
              <a:buClr>
                <a:srgbClr val="C00000"/>
              </a:buClr>
            </a:pPr>
            <a:r>
              <a:rPr lang="en-US" dirty="0" err="1" smtClean="0"/>
              <a:t>Esmolol</a:t>
            </a:r>
            <a:r>
              <a:rPr lang="en-US" dirty="0" smtClean="0"/>
              <a:t>: 2mg/kg iv</a:t>
            </a:r>
          </a:p>
          <a:p>
            <a:pPr lvl="2">
              <a:buClr>
                <a:srgbClr val="C00000"/>
              </a:buClr>
            </a:pPr>
            <a:r>
              <a:rPr lang="en-US" dirty="0" err="1" smtClean="0"/>
              <a:t>Remifentanyl</a:t>
            </a:r>
            <a:r>
              <a:rPr lang="en-US" dirty="0" smtClean="0"/>
              <a:t>: 1mcg/kg iv</a:t>
            </a:r>
          </a:p>
          <a:p>
            <a:pPr lvl="2">
              <a:buClr>
                <a:srgbClr val="C00000"/>
              </a:buClr>
            </a:pPr>
            <a:r>
              <a:rPr lang="en-US" dirty="0" err="1" smtClean="0"/>
              <a:t>Fentanyl</a:t>
            </a:r>
            <a:r>
              <a:rPr lang="en-US" dirty="0" smtClean="0"/>
              <a:t>: 1-3 mcg/kg iv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NTG: 1.5- 2.5 mcg/kg iv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Anaesthesia in PE…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8006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 smtClean="0"/>
              <a:t>NDMR  - Titrated doses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dirty="0" smtClean="0"/>
              <a:t>                 -  Neuromuscular monitoring ideal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 smtClean="0"/>
              <a:t>Neonatal resuscitation team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 smtClean="0"/>
              <a:t>Uterine </a:t>
            </a:r>
            <a:r>
              <a:rPr lang="en-US" dirty="0" err="1" smtClean="0"/>
              <a:t>atony</a:t>
            </a:r>
            <a:r>
              <a:rPr lang="en-US" dirty="0" smtClean="0"/>
              <a:t> and PPH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 smtClean="0"/>
              <a:t>Hypertensive response to </a:t>
            </a:r>
            <a:r>
              <a:rPr lang="en-US" dirty="0" err="1" smtClean="0"/>
              <a:t>extubation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or GA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839200" cy="53340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500" dirty="0" smtClean="0"/>
              <a:t> </a:t>
            </a:r>
            <a:r>
              <a:rPr lang="en-US" sz="3500" dirty="0" err="1" smtClean="0"/>
              <a:t>Neuraxial</a:t>
            </a:r>
            <a:r>
              <a:rPr lang="en-US" sz="3500" dirty="0" smtClean="0"/>
              <a:t> anesthetic techniques, when </a:t>
            </a:r>
          </a:p>
          <a:p>
            <a:pPr>
              <a:buClr>
                <a:srgbClr val="C00000"/>
              </a:buClr>
              <a:buNone/>
            </a:pPr>
            <a:r>
              <a:rPr lang="en-US" sz="3500" dirty="0" smtClean="0"/>
              <a:t>    feasible, are strongly preferred to GA for             </a:t>
            </a:r>
          </a:p>
          <a:p>
            <a:pPr>
              <a:buClr>
                <a:srgbClr val="C00000"/>
              </a:buClr>
              <a:buNone/>
            </a:pPr>
            <a:r>
              <a:rPr lang="en-US" sz="3500" dirty="0" smtClean="0"/>
              <a:t>    </a:t>
            </a:r>
            <a:r>
              <a:rPr lang="en-US" sz="3500" dirty="0" err="1" smtClean="0"/>
              <a:t>preeclamptic</a:t>
            </a:r>
            <a:r>
              <a:rPr lang="en-US" sz="3500" dirty="0" smtClean="0"/>
              <a:t> </a:t>
            </a:r>
            <a:r>
              <a:rPr lang="en-US" sz="3500" dirty="0" err="1" smtClean="0"/>
              <a:t>parturients</a:t>
            </a:r>
            <a:endParaRPr lang="en-US" sz="35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 *</a:t>
            </a:r>
            <a:r>
              <a:rPr lang="en-US" sz="2800" b="1" dirty="0" smtClean="0"/>
              <a:t> ACOG Practice Bulletin</a:t>
            </a:r>
            <a:r>
              <a:rPr lang="en-US" sz="2800" dirty="0" smtClean="0"/>
              <a:t> No. 33.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Obstet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Gynecol</a:t>
            </a:r>
            <a:r>
              <a:rPr lang="en-US" sz="2800" dirty="0" smtClean="0">
                <a:solidFill>
                  <a:srgbClr val="002060"/>
                </a:solidFill>
              </a:rPr>
              <a:t> 2002;99:159–67</a:t>
            </a:r>
            <a:endParaRPr lang="en-US" sz="2800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*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/>
              <a:t>ASA  Task Force</a:t>
            </a:r>
            <a:r>
              <a:rPr lang="en-US" sz="2800" dirty="0" smtClean="0"/>
              <a:t> on Obstetric Anesthesia. Practice guidelines. </a:t>
            </a:r>
            <a:r>
              <a:rPr lang="en-US" sz="2800" dirty="0" smtClean="0">
                <a:solidFill>
                  <a:srgbClr val="002060"/>
                </a:solidFill>
              </a:rPr>
              <a:t> Anesthesiology 2007; 106:843–63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057400"/>
            <a:ext cx="4419600" cy="40513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4600" y="4495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9E47"/>
                </a:solidFill>
                <a:latin typeface="Arial Black" pitchFamily="34" charset="0"/>
              </a:rPr>
              <a:t>RA</a:t>
            </a:r>
            <a:endParaRPr lang="en-US" sz="4800" b="1" dirty="0">
              <a:solidFill>
                <a:srgbClr val="009E47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817203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 Black" pitchFamily="34" charset="0"/>
              </a:rPr>
              <a:t>GA</a:t>
            </a:r>
            <a:endParaRPr lang="en-US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Anaesthetic</a:t>
            </a:r>
            <a:r>
              <a:rPr lang="en-US" sz="5400" dirty="0" smtClean="0"/>
              <a:t> </a:t>
            </a:r>
            <a:r>
              <a:rPr lang="en-US" sz="5400" dirty="0" err="1" smtClean="0"/>
              <a:t>Managent</a:t>
            </a:r>
            <a:r>
              <a:rPr lang="en-US" sz="5400" dirty="0" smtClean="0"/>
              <a:t> of CS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304800" y="1600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Tailored to individual 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Fluid management         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8839200" cy="5410199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cs typeface="Arial" pitchFamily="34" charset="0"/>
              </a:rPr>
              <a:t>Risk of pulmonary edema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cs typeface="Arial" pitchFamily="34" charset="0"/>
              </a:rPr>
              <a:t>Leaky capillaries &amp; low colloid </a:t>
            </a:r>
            <a:r>
              <a:rPr lang="en-US" dirty="0" err="1" smtClean="0">
                <a:cs typeface="Arial" pitchFamily="34" charset="0"/>
              </a:rPr>
              <a:t>oncotic</a:t>
            </a:r>
            <a:r>
              <a:rPr lang="en-US" dirty="0" smtClean="0">
                <a:cs typeface="Arial" pitchFamily="34" charset="0"/>
              </a:rPr>
              <a:t> pressure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cs typeface="Arial" pitchFamily="34" charset="0"/>
              </a:rPr>
              <a:t>LV dysfunction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cs typeface="Arial" pitchFamily="34" charset="0"/>
              </a:rPr>
              <a:t>Contracted IV volume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cs typeface="Arial" pitchFamily="34" charset="0"/>
              </a:rPr>
              <a:t>Restricted fluids: 75-100 ml/hr (1-2ml/kg/hr)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cs typeface="Arial" pitchFamily="34" charset="0"/>
              </a:rPr>
              <a:t>Urine output adequate 0.5ml/kg/hr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cs typeface="Arial" pitchFamily="34" charset="0"/>
              </a:rPr>
              <a:t>No benefit of colloids </a:t>
            </a:r>
            <a:endParaRPr lang="en-US" sz="3600" dirty="0" smtClean="0"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 Joy et al.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UpToDate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Sept 2019</a:t>
            </a:r>
          </a:p>
        </p:txBody>
      </p:sp>
      <p:pic>
        <p:nvPicPr>
          <p:cNvPr id="1026" name="Picture 2" descr="C:\Users\dr.Suvarna\Desktop\iv-fluids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7696200" y="0"/>
            <a:ext cx="14478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Fluid management in </a:t>
            </a:r>
            <a:r>
              <a:rPr lang="en-US" sz="4800" dirty="0" err="1" smtClean="0"/>
              <a:t>Oliguria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333999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 err="1" smtClean="0"/>
              <a:t>Oliguria</a:t>
            </a:r>
            <a:r>
              <a:rPr lang="en-US" dirty="0" smtClean="0"/>
              <a:t> – Pre-renal , renal or both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 smtClean="0"/>
              <a:t>Fluid challenge of 250 ml crystalloid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 smtClean="0"/>
              <a:t>Further fluid challenge - if responds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 smtClean="0"/>
              <a:t>Invasive monitoring if persistent </a:t>
            </a:r>
            <a:r>
              <a:rPr lang="en-US" dirty="0" err="1" smtClean="0"/>
              <a:t>oliguria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 smtClean="0"/>
              <a:t>Avoid CVP above 4-5 mm of Hg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 smtClean="0"/>
              <a:t>PCWP-CVP difference more in preeclampsia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Invasive monitoring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54102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C00000"/>
              </a:buClr>
            </a:pPr>
            <a:r>
              <a:rPr lang="en-US" sz="3800" dirty="0" smtClean="0">
                <a:cs typeface="Arial" pitchFamily="34" charset="0"/>
              </a:rPr>
              <a:t>Indications same as in other conditions</a:t>
            </a:r>
          </a:p>
          <a:p>
            <a:pPr>
              <a:buClr>
                <a:srgbClr val="C00000"/>
              </a:buClr>
            </a:pPr>
            <a:endParaRPr lang="en-US" sz="3800" dirty="0" smtClean="0">
              <a:cs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3800" dirty="0" smtClean="0">
                <a:cs typeface="Arial" pitchFamily="34" charset="0"/>
              </a:rPr>
              <a:t>No RCTs support use of CVC in all - Complications</a:t>
            </a:r>
          </a:p>
          <a:p>
            <a:pPr>
              <a:buClr>
                <a:srgbClr val="C00000"/>
              </a:buClr>
            </a:pPr>
            <a:endParaRPr lang="en-US" sz="3800" dirty="0" smtClean="0">
              <a:cs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3800" dirty="0" smtClean="0">
                <a:cs typeface="Arial" pitchFamily="34" charset="0"/>
              </a:rPr>
              <a:t>CVP poorly correlate with PCWP  </a:t>
            </a:r>
          </a:p>
          <a:p>
            <a:pPr>
              <a:buClr>
                <a:srgbClr val="C00000"/>
              </a:buClr>
              <a:buNone/>
            </a:pPr>
            <a:endParaRPr lang="en-US" sz="3800" dirty="0" smtClean="0">
              <a:cs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3800" dirty="0" smtClean="0">
                <a:cs typeface="Arial" pitchFamily="34" charset="0"/>
              </a:rPr>
              <a:t>PCWP better for preload measurement</a:t>
            </a:r>
          </a:p>
          <a:p>
            <a:pPr>
              <a:buClr>
                <a:srgbClr val="C00000"/>
              </a:buClr>
            </a:pPr>
            <a:endParaRPr lang="en-US" sz="3800" dirty="0" smtClean="0">
              <a:cs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3800" dirty="0" smtClean="0">
                <a:cs typeface="Arial" pitchFamily="34" charset="0"/>
              </a:rPr>
              <a:t>TTE recommended if acute hemodynamic complications</a:t>
            </a:r>
          </a:p>
          <a:p>
            <a:pPr>
              <a:buNone/>
            </a:pPr>
            <a:endParaRPr lang="en-US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 Li YH et al. Coc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hrane Database-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Syst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Rev 2012.CD 00882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⃰ Current Opinion in Anesthesiology 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2005; 28: 254-250</a:t>
            </a:r>
            <a:endParaRPr lang="en-US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"/>
            <a:ext cx="1600198" cy="2033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527486"/>
            <a:ext cx="1676400" cy="21301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Invasive BP monitoring ???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1"/>
            <a:ext cx="8839200" cy="5257799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dirty="0" smtClean="0"/>
              <a:t>Persistent, severe hypertension</a:t>
            </a:r>
            <a:endParaRPr lang="en-US" dirty="0" smtClean="0">
              <a:cs typeface="Arial" pitchFamily="34" charset="0"/>
            </a:endParaRPr>
          </a:p>
          <a:p>
            <a:pPr>
              <a:buClr>
                <a:srgbClr val="C00000"/>
              </a:buClr>
            </a:pPr>
            <a:endParaRPr lang="en-US" dirty="0" smtClean="0">
              <a:cs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en-US" dirty="0" smtClean="0">
                <a:cs typeface="Arial" pitchFamily="34" charset="0"/>
              </a:rPr>
              <a:t>Use of </a:t>
            </a:r>
            <a:r>
              <a:rPr lang="en-US" dirty="0" err="1" smtClean="0">
                <a:cs typeface="Arial" pitchFamily="34" charset="0"/>
              </a:rPr>
              <a:t>vasoactive</a:t>
            </a:r>
            <a:r>
              <a:rPr lang="en-US" dirty="0" smtClean="0">
                <a:cs typeface="Arial" pitchFamily="34" charset="0"/>
              </a:rPr>
              <a:t> infusions</a:t>
            </a:r>
          </a:p>
          <a:p>
            <a:pPr>
              <a:buClr>
                <a:srgbClr val="C00000"/>
              </a:buClr>
            </a:pPr>
            <a:endParaRPr lang="en-US" dirty="0" smtClean="0">
              <a:cs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en-US" dirty="0" smtClean="0">
                <a:cs typeface="Arial" pitchFamily="34" charset="0"/>
              </a:rPr>
              <a:t>Blood gas analysis –</a:t>
            </a:r>
            <a:r>
              <a:rPr lang="en-US" dirty="0" smtClean="0"/>
              <a:t>pulmonary edema, hypoxia</a:t>
            </a:r>
          </a:p>
          <a:p>
            <a:pPr>
              <a:buClr>
                <a:srgbClr val="C00000"/>
              </a:buClr>
              <a:buNone/>
            </a:pPr>
            <a:endParaRPr lang="en-US" dirty="0" smtClean="0">
              <a:cs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en-US" dirty="0" smtClean="0"/>
              <a:t>Minimally invasive cardiac output monitor</a:t>
            </a:r>
            <a:endParaRPr lang="en-US" sz="36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Postoperative management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5410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n-US" dirty="0" smtClean="0">
                <a:latin typeface="+mj-lt"/>
                <a:cs typeface="Arial" pitchFamily="34" charset="0"/>
              </a:rPr>
              <a:t>Close monitoring in HDU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n-US" dirty="0" smtClean="0">
                <a:latin typeface="+mj-lt"/>
                <a:cs typeface="Arial" pitchFamily="34" charset="0"/>
              </a:rPr>
              <a:t>Risk of complications continue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endParaRPr lang="en-US" dirty="0" smtClean="0">
              <a:latin typeface="+mj-lt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n-US" dirty="0" smtClean="0">
                <a:latin typeface="+mj-lt"/>
                <a:cs typeface="Arial" pitchFamily="34" charset="0"/>
              </a:rPr>
              <a:t>MgSO</a:t>
            </a:r>
            <a:r>
              <a:rPr lang="en-US" baseline="-25000" dirty="0" smtClean="0">
                <a:latin typeface="+mj-lt"/>
                <a:cs typeface="Arial" pitchFamily="34" charset="0"/>
              </a:rPr>
              <a:t>4</a:t>
            </a:r>
            <a:r>
              <a:rPr lang="en-US" dirty="0" smtClean="0">
                <a:latin typeface="+mj-lt"/>
                <a:cs typeface="Arial" pitchFamily="34" charset="0"/>
              </a:rPr>
              <a:t> for 24 hrs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n-US" dirty="0" err="1" smtClean="0">
                <a:latin typeface="+mj-lt"/>
                <a:cs typeface="Arial" pitchFamily="34" charset="0"/>
              </a:rPr>
              <a:t>Thromboprophylaxis</a:t>
            </a:r>
            <a:endParaRPr lang="en-US" dirty="0" smtClean="0">
              <a:latin typeface="+mj-lt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n-US" dirty="0" smtClean="0">
                <a:latin typeface="+mj-lt"/>
                <a:cs typeface="Arial" pitchFamily="34" charset="0"/>
              </a:rPr>
              <a:t>Continue </a:t>
            </a:r>
            <a:r>
              <a:rPr lang="en-US" dirty="0" err="1" smtClean="0">
                <a:latin typeface="+mj-lt"/>
                <a:cs typeface="Arial" pitchFamily="34" charset="0"/>
              </a:rPr>
              <a:t>antihypertensives</a:t>
            </a:r>
            <a:endParaRPr lang="en-US" dirty="0" smtClean="0">
              <a:latin typeface="+mj-lt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n-US" dirty="0" smtClean="0">
                <a:latin typeface="+mj-lt"/>
                <a:cs typeface="Arial" pitchFamily="34" charset="0"/>
              </a:rPr>
              <a:t>Restricted fluid management</a:t>
            </a:r>
            <a:endParaRPr lang="en-US" sz="3600" dirty="0">
              <a:latin typeface="+mj-lt"/>
              <a:cs typeface="Arial" pitchFamily="34" charset="0"/>
            </a:endParaRPr>
          </a:p>
        </p:txBody>
      </p:sp>
      <p:pic>
        <p:nvPicPr>
          <p:cNvPr id="4" name="Picture 2" descr="Image result for intensive care unit for females"/>
          <p:cNvPicPr>
            <a:picLocks noChangeAspect="1" noChangeArrowheads="1"/>
          </p:cNvPicPr>
          <p:nvPr/>
        </p:nvPicPr>
        <p:blipFill>
          <a:blip r:embed="rId2">
            <a:lum bright="30000" contrast="20000"/>
          </a:blip>
          <a:srcRect/>
          <a:stretch>
            <a:fillRect/>
          </a:stretch>
        </p:blipFill>
        <p:spPr bwMode="auto">
          <a:xfrm>
            <a:off x="5715000" y="1600200"/>
            <a:ext cx="3429000" cy="24003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Risk factors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1752600" y="2133600"/>
            <a:ext cx="5257800" cy="2209800"/>
          </a:xfrm>
          <a:prstGeom prst="ellips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2252008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c/c HTN, Renal disease</a:t>
            </a:r>
          </a:p>
          <a:p>
            <a:pPr>
              <a:buNone/>
            </a:pPr>
            <a:r>
              <a:rPr lang="en-US" sz="2400" dirty="0" smtClean="0"/>
              <a:t>Diabetes           </a:t>
            </a:r>
          </a:p>
          <a:p>
            <a:pPr>
              <a:buNone/>
            </a:pPr>
            <a:r>
              <a:rPr lang="en-US" sz="2400" dirty="0" smtClean="0"/>
              <a:t>Obesity</a:t>
            </a:r>
          </a:p>
          <a:p>
            <a:pPr>
              <a:buNone/>
            </a:pPr>
            <a:r>
              <a:rPr lang="en-US" sz="2400" dirty="0" smtClean="0"/>
              <a:t>Age &gt; 40 yrs</a:t>
            </a:r>
          </a:p>
          <a:p>
            <a:pPr>
              <a:buNone/>
            </a:pPr>
            <a:r>
              <a:rPr lang="en-US" sz="2400" dirty="0" smtClean="0"/>
              <a:t>Family H/o preeclampsia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1472625"/>
            <a:ext cx="4520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Pre-</a:t>
            </a:r>
            <a:r>
              <a:rPr lang="en-US" sz="3200" dirty="0" err="1" smtClean="0">
                <a:solidFill>
                  <a:schemeClr val="bg1"/>
                </a:solidFill>
              </a:rPr>
              <a:t>conceptional</a:t>
            </a:r>
            <a:r>
              <a:rPr lang="en-US" sz="3200" dirty="0" smtClean="0">
                <a:solidFill>
                  <a:schemeClr val="bg1"/>
                </a:solidFill>
              </a:rPr>
              <a:t> factors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4800" y="5029200"/>
            <a:ext cx="3505200" cy="1600200"/>
          </a:xfrm>
          <a:prstGeom prst="ellips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" y="51816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Multiple pregnancy </a:t>
            </a:r>
            <a:r>
              <a:rPr lang="en-US" sz="2400" dirty="0" err="1" smtClean="0"/>
              <a:t>Nulliparity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err="1" smtClean="0"/>
              <a:t>Hydrops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419600" y="5029200"/>
            <a:ext cx="4267200" cy="1524000"/>
          </a:xfrm>
          <a:prstGeom prst="ellips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24400" y="5334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Limited sperm exposure</a:t>
            </a:r>
          </a:p>
          <a:p>
            <a:pPr>
              <a:buNone/>
            </a:pPr>
            <a:r>
              <a:rPr lang="en-US" sz="2400" dirty="0" smtClean="0"/>
              <a:t>Fathered </a:t>
            </a:r>
            <a:r>
              <a:rPr lang="en-US" sz="2400" dirty="0" err="1" smtClean="0"/>
              <a:t>preeclamptic</a:t>
            </a:r>
            <a:r>
              <a:rPr lang="en-US" sz="2400" dirty="0" smtClean="0"/>
              <a:t> before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43682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</a:rPr>
              <a:t> Pregnancy related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4419600"/>
            <a:ext cx="2983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Partner related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Summary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4102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dirty="0" smtClean="0"/>
              <a:t>Leading cause of maternal morbidity and mortality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>
              <a:buClr>
                <a:srgbClr val="C00000"/>
              </a:buClr>
            </a:pPr>
            <a:r>
              <a:rPr lang="en-US" dirty="0" err="1" smtClean="0"/>
              <a:t>Anaesthetic</a:t>
            </a:r>
            <a:r>
              <a:rPr lang="en-US" dirty="0" smtClean="0"/>
              <a:t> concerns- Airway, </a:t>
            </a:r>
            <a:r>
              <a:rPr lang="en-US" dirty="0" err="1" smtClean="0"/>
              <a:t>hemodynamics</a:t>
            </a:r>
            <a:r>
              <a:rPr lang="en-US" dirty="0" smtClean="0"/>
              <a:t> &amp; coagulation abnormalities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>
              <a:buClr>
                <a:srgbClr val="C00000"/>
              </a:buClr>
            </a:pPr>
            <a:r>
              <a:rPr lang="en-US" dirty="0" smtClean="0"/>
              <a:t>CNB is preferred for CS if possible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GA- minimize stress response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>
              <a:buClr>
                <a:srgbClr val="C00000"/>
              </a:buClr>
            </a:pPr>
            <a:r>
              <a:rPr lang="en-US" dirty="0" smtClean="0"/>
              <a:t>Vigilant monitoring &amp; Restricted fluid therapy</a:t>
            </a:r>
          </a:p>
          <a:p>
            <a:pPr>
              <a:buClr>
                <a:srgbClr val="C00000"/>
              </a:buClr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8763000" cy="48768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dirty="0" smtClean="0"/>
              <a:t>Careful pre-</a:t>
            </a:r>
            <a:r>
              <a:rPr lang="en-US" dirty="0" err="1" smtClean="0"/>
              <a:t>anaesthetic</a:t>
            </a:r>
            <a:r>
              <a:rPr lang="en-US" dirty="0" smtClean="0"/>
              <a:t> evaluation, individualized </a:t>
            </a:r>
            <a:r>
              <a:rPr lang="en-US" dirty="0" err="1" smtClean="0"/>
              <a:t>anaesthetic</a:t>
            </a:r>
            <a:r>
              <a:rPr lang="en-US" dirty="0" smtClean="0"/>
              <a:t> plan and vigilant  monitoring are essential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810000"/>
            <a:ext cx="7620000" cy="1200329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600" b="1" dirty="0" smtClean="0">
                <a:ea typeface="Tahoma" pitchFamily="34" charset="0"/>
                <a:cs typeface="Tahoma" pitchFamily="34" charset="0"/>
              </a:rPr>
              <a:t>Anaesthetic plan in the best interest of safety of mother and baby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272"/>
            <a:ext cx="8229600" cy="1252728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10199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As a part of multidisciplinary team, we are responsible for providing  </a:t>
            </a:r>
            <a:r>
              <a:rPr lang="en-US" sz="4000" b="1" dirty="0" smtClean="0">
                <a:solidFill>
                  <a:schemeClr val="bg1"/>
                </a:solidFill>
              </a:rPr>
              <a:t>SAFE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743200"/>
            <a:ext cx="2286000" cy="584775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</a:rPr>
              <a:t>Analagesia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3606225"/>
            <a:ext cx="3124200" cy="584775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</a:t>
            </a:r>
            <a:r>
              <a:rPr lang="en-US" sz="3200" dirty="0" smtClean="0"/>
              <a:t>Anaesthesia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444425"/>
            <a:ext cx="5257800" cy="584775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Critical care and resuscitation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334000"/>
            <a:ext cx="7467600" cy="5847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Optimizing outcome of mother and baby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failed spinal img\CS img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25" y="642918"/>
            <a:ext cx="5619750" cy="45005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54102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latin typeface="Forte" pitchFamily="66" charset="0"/>
                <a:ea typeface="+mj-ea"/>
                <a:cs typeface="+mj-cs"/>
              </a:rPr>
              <a:t>Thank you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Suvarna\Desktop\IMG-20200221-WA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47625"/>
            <a:ext cx="9648826" cy="695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"/>
            <a:ext cx="628072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00425"/>
            <a:ext cx="62674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6781800" y="914400"/>
            <a:ext cx="2133600" cy="1295400"/>
          </a:xfrm>
          <a:prstGeom prst="round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05600" y="4267200"/>
            <a:ext cx="2209800" cy="1143000"/>
          </a:xfrm>
          <a:prstGeom prst="round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Multi-organ disease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914400"/>
            <a:ext cx="175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Normal organ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272"/>
            <a:ext cx="8229600" cy="1252728"/>
          </a:xfrm>
        </p:spPr>
        <p:txBody>
          <a:bodyPr/>
          <a:lstStyle/>
          <a:p>
            <a:r>
              <a:rPr lang="en-US" dirty="0" smtClean="0"/>
              <a:t>Prevention of Preeclampsia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1816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3600" dirty="0" smtClean="0">
                <a:solidFill>
                  <a:schemeClr val="bg1"/>
                </a:solidFill>
              </a:rPr>
              <a:t>Low dose Aspirin</a:t>
            </a:r>
          </a:p>
          <a:p>
            <a:pPr>
              <a:buClr>
                <a:srgbClr val="C00000"/>
              </a:buClr>
            </a:pPr>
            <a:r>
              <a:rPr lang="en-US" sz="3600" dirty="0" smtClean="0">
                <a:solidFill>
                  <a:schemeClr val="bg1"/>
                </a:solidFill>
              </a:rPr>
              <a:t>Calcium supplementation</a:t>
            </a:r>
          </a:p>
          <a:p>
            <a:pPr>
              <a:buClr>
                <a:srgbClr val="C00000"/>
              </a:buClr>
            </a:pPr>
            <a:r>
              <a:rPr lang="en-US" sz="3600" dirty="0" smtClean="0">
                <a:solidFill>
                  <a:schemeClr val="bg1"/>
                </a:solidFill>
              </a:rPr>
              <a:t>Antioxidants - Vitamin C, 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505" y="5294293"/>
            <a:ext cx="8429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 Low-dose (81 mg/ day) aspirin  prophylaxis(ASPRE Trial)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 If one high-risk factors or &gt; one moderate-risk factors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55795"/>
            <a:ext cx="7315200" cy="174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8824632" cy="478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severe hypertension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92898"/>
            <a:ext cx="8708660" cy="442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Treatment of Preeclampsia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5333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600" dirty="0" smtClean="0"/>
              <a:t>Definitive - delivery of fetus &amp; placenta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600" dirty="0" smtClean="0"/>
              <a:t>Control of Hypertension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600" dirty="0" smtClean="0"/>
              <a:t>Optimization of IV volume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600" dirty="0" smtClean="0"/>
              <a:t>Prevention of seizures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Aetiopathogenesis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4101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E60000"/>
              </a:buClr>
            </a:pPr>
            <a:r>
              <a:rPr lang="en-US" dirty="0" smtClean="0"/>
              <a:t>Abnormal </a:t>
            </a:r>
            <a:r>
              <a:rPr lang="en-US" dirty="0" err="1" smtClean="0"/>
              <a:t>trophoblastic</a:t>
            </a:r>
            <a:r>
              <a:rPr lang="en-US" dirty="0" smtClean="0"/>
              <a:t> invasion</a:t>
            </a:r>
          </a:p>
          <a:p>
            <a:pPr>
              <a:lnSpc>
                <a:spcPct val="150000"/>
              </a:lnSpc>
              <a:buClr>
                <a:srgbClr val="E60000"/>
              </a:buClr>
            </a:pPr>
            <a:r>
              <a:rPr lang="en-US" dirty="0" smtClean="0"/>
              <a:t>Immunological intolerance</a:t>
            </a:r>
          </a:p>
          <a:p>
            <a:pPr>
              <a:lnSpc>
                <a:spcPct val="150000"/>
              </a:lnSpc>
              <a:buClr>
                <a:srgbClr val="E60000"/>
              </a:buClr>
            </a:pPr>
            <a:r>
              <a:rPr lang="en-US" dirty="0" err="1" smtClean="0"/>
              <a:t>Maladaptation</a:t>
            </a:r>
            <a:r>
              <a:rPr lang="en-US" dirty="0" smtClean="0"/>
              <a:t> to CV/</a:t>
            </a:r>
            <a:r>
              <a:rPr lang="en-US" dirty="0" err="1" smtClean="0"/>
              <a:t>inflamatory</a:t>
            </a:r>
            <a:r>
              <a:rPr lang="en-US" dirty="0" smtClean="0"/>
              <a:t> changes</a:t>
            </a:r>
          </a:p>
          <a:p>
            <a:pPr>
              <a:lnSpc>
                <a:spcPct val="150000"/>
              </a:lnSpc>
              <a:buClr>
                <a:srgbClr val="E60000"/>
              </a:buClr>
            </a:pPr>
            <a:r>
              <a:rPr lang="en-US" dirty="0" err="1" smtClean="0"/>
              <a:t>Genenetic</a:t>
            </a:r>
            <a:r>
              <a:rPr lang="en-US" dirty="0" smtClean="0"/>
              <a:t> influences</a:t>
            </a:r>
          </a:p>
          <a:p>
            <a:pPr>
              <a:lnSpc>
                <a:spcPct val="150000"/>
              </a:lnSpc>
              <a:buClr>
                <a:srgbClr val="E60000"/>
              </a:buClr>
            </a:pPr>
            <a:r>
              <a:rPr lang="en-US" dirty="0" smtClean="0"/>
              <a:t>Dietary deficiency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</a:t>
            </a:r>
            <a:r>
              <a:rPr lang="en-US" dirty="0" err="1" smtClean="0"/>
              <a:t>placentation</a:t>
            </a:r>
            <a:endParaRPr lang="en-US" dirty="0"/>
          </a:p>
        </p:txBody>
      </p:sp>
      <p:sp>
        <p:nvSpPr>
          <p:cNvPr id="1028" name="AutoShape 4" descr="Image result for preeclampsia abnormal placen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dr.Suvarna\Desktop\Abnormal-placentation-in-preeclampsia-Note-the-decreased-trophoblastic-invasion-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4523" y="3200400"/>
            <a:ext cx="4863276" cy="33528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1371600"/>
            <a:ext cx="8610600" cy="5333999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dirty="0" smtClean="0"/>
              <a:t>Incomplete </a:t>
            </a:r>
            <a:r>
              <a:rPr lang="en-US" dirty="0" err="1" smtClean="0"/>
              <a:t>trophoblastic</a:t>
            </a:r>
            <a:r>
              <a:rPr lang="en-US" dirty="0" smtClean="0"/>
              <a:t> invasion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Narrowed spiral arteries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Placental Ischemia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VC mediators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Endothelial dysfunction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5410199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dirty="0" smtClean="0"/>
              <a:t>Long term exposure to sperm antigens protective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Uterine NK cells influence </a:t>
            </a:r>
            <a:r>
              <a:rPr lang="en-US" dirty="0" err="1" smtClean="0"/>
              <a:t>trophoblastic</a:t>
            </a:r>
            <a:r>
              <a:rPr lang="en-US" dirty="0" smtClean="0"/>
              <a:t> invasion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Autoantibodies</a:t>
            </a:r>
            <a:r>
              <a:rPr lang="en-US" dirty="0" smtClean="0"/>
              <a:t> to Angiotensin-1 receptors</a:t>
            </a:r>
          </a:p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Reactive O</a:t>
            </a:r>
            <a:r>
              <a:rPr lang="en-US" baseline="-25000" dirty="0" smtClean="0"/>
              <a:t>2 </a:t>
            </a:r>
            <a:r>
              <a:rPr lang="en-US" dirty="0" smtClean="0"/>
              <a:t>species</a:t>
            </a:r>
          </a:p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dirty="0" smtClean="0"/>
              <a:t>      Block </a:t>
            </a:r>
            <a:r>
              <a:rPr lang="en-US" dirty="0" err="1" smtClean="0"/>
              <a:t>trophoblastic</a:t>
            </a:r>
            <a:r>
              <a:rPr lang="en-US" dirty="0" smtClean="0"/>
              <a:t> invasion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048000" y="3581400"/>
            <a:ext cx="45719" cy="762000"/>
          </a:xfrm>
          <a:prstGeom prst="downArrow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048000" y="4953000"/>
            <a:ext cx="45719" cy="533400"/>
          </a:xfrm>
          <a:prstGeom prst="downArrow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Antiangiogenic</a:t>
            </a:r>
            <a:r>
              <a:rPr lang="en-US" dirty="0" smtClean="0"/>
              <a:t>  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5333999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 smtClean="0"/>
              <a:t>Soluble </a:t>
            </a:r>
            <a:r>
              <a:rPr lang="en-US" dirty="0" err="1" smtClean="0"/>
              <a:t>fms</a:t>
            </a:r>
            <a:r>
              <a:rPr lang="en-US" dirty="0" smtClean="0"/>
              <a:t> like </a:t>
            </a:r>
            <a:r>
              <a:rPr lang="en-US" dirty="0" err="1" smtClean="0"/>
              <a:t>Tyrosin</a:t>
            </a:r>
            <a:r>
              <a:rPr lang="en-US" dirty="0" smtClean="0"/>
              <a:t> kinase-1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 smtClean="0"/>
              <a:t>Soluble </a:t>
            </a:r>
            <a:r>
              <a:rPr lang="en-US" dirty="0" err="1" smtClean="0"/>
              <a:t>endoglin</a:t>
            </a:r>
            <a:endParaRPr lang="en-US" dirty="0" smtClean="0"/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 smtClean="0"/>
              <a:t>SFlt-1: PIGF ratio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 smtClean="0"/>
              <a:t>Serum levels as predictors of preeclampsia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447800"/>
            <a:ext cx="2582372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" y="76200"/>
            <a:ext cx="76962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1"/>
                </a:solidFill>
              </a:rPr>
              <a:t>Pathophysiologic</a:t>
            </a:r>
            <a:r>
              <a:rPr lang="en-US" sz="4400" dirty="0" smtClean="0">
                <a:solidFill>
                  <a:schemeClr val="accent1"/>
                </a:solidFill>
              </a:rPr>
              <a:t> changes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914400"/>
            <a:ext cx="2971800" cy="1569660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Headache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Visual disturbance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Ischemia, Edema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Eclampsia, Coma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990600"/>
            <a:ext cx="2743200" cy="830997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Airway edema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Difficult airway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2133600"/>
            <a:ext cx="2667000" cy="461665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Pulmonary edema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5798403"/>
            <a:ext cx="3124200" cy="83099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Protenuria</a:t>
            </a:r>
            <a:r>
              <a:rPr lang="en-US" sz="2400" dirty="0" smtClean="0"/>
              <a:t>, ↓GFR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Oliguria</a:t>
            </a:r>
            <a:r>
              <a:rPr lang="en-US" sz="2400" dirty="0" smtClean="0"/>
              <a:t>, Renal failure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5105400"/>
            <a:ext cx="2743200" cy="1569660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Placental ischemia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IUGR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Preterm delivery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Abruption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3048000"/>
            <a:ext cx="2819400" cy="1200329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Abnormal LFT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Subcapsular</a:t>
            </a:r>
            <a:r>
              <a:rPr lang="en-US" sz="2400" dirty="0" smtClean="0"/>
              <a:t> </a:t>
            </a:r>
            <a:r>
              <a:rPr lang="en-US" sz="2400" dirty="0" err="1" smtClean="0"/>
              <a:t>Hge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Rupture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4579203"/>
            <a:ext cx="2895600" cy="83099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Thrombocytopenia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DIC, HELLP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2971800" y="1524000"/>
            <a:ext cx="12192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7" idx="3"/>
          </p:cNvCxnSpPr>
          <p:nvPr/>
        </p:nvCxnSpPr>
        <p:spPr>
          <a:xfrm rot="10800000">
            <a:off x="2819400" y="2364433"/>
            <a:ext cx="1295400" cy="607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2971802" y="3581400"/>
            <a:ext cx="1066799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2895600" y="52578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95800" y="3429000"/>
            <a:ext cx="1371600" cy="533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572000" y="1905000"/>
            <a:ext cx="1371600" cy="1588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4724400" y="45720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486400" y="4572000"/>
            <a:ext cx="381000" cy="1524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67400" y="2743200"/>
            <a:ext cx="3124200" cy="1569660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Vasospasm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↓ IV volume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Hypersensitivity to VC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↑SVR, LVH, LVF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3547</TotalTime>
  <Words>1305</Words>
  <Application>Microsoft Office PowerPoint</Application>
  <PresentationFormat>On-screen Show (4:3)</PresentationFormat>
  <Paragraphs>382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Module</vt:lpstr>
      <vt:lpstr>Anaesthestic Implications of PIH                   SAB/EDB/GA</vt:lpstr>
      <vt:lpstr>Hypertensive Disorders - Pregnancy</vt:lpstr>
      <vt:lpstr>Slide 3</vt:lpstr>
      <vt:lpstr>Risk factors</vt:lpstr>
      <vt:lpstr>Aetiopathogenesis</vt:lpstr>
      <vt:lpstr>Abnormal placentation</vt:lpstr>
      <vt:lpstr>Immunological</vt:lpstr>
      <vt:lpstr>Antiangiogenic   proteins</vt:lpstr>
      <vt:lpstr>Slide 9</vt:lpstr>
      <vt:lpstr>Eclampsia</vt:lpstr>
      <vt:lpstr>Management of Eclampsia …</vt:lpstr>
      <vt:lpstr>Management of Eclampsia …</vt:lpstr>
      <vt:lpstr>Magnesium sulphate therapy…</vt:lpstr>
      <vt:lpstr> Recurrent seizures… </vt:lpstr>
      <vt:lpstr>Slide 15</vt:lpstr>
      <vt:lpstr>Preanaesthetic evaluation</vt:lpstr>
      <vt:lpstr>Labor Analgesia </vt:lpstr>
      <vt:lpstr>Anaesthesia for Caesarean</vt:lpstr>
      <vt:lpstr>Advantages of Regional</vt:lpstr>
      <vt:lpstr>Advantages of RA…</vt:lpstr>
      <vt:lpstr>Disadvantages of Regional</vt:lpstr>
      <vt:lpstr>CNB in PE - Hemodynamics    </vt:lpstr>
      <vt:lpstr>Spinal vs Epidural </vt:lpstr>
      <vt:lpstr>Slide 24</vt:lpstr>
      <vt:lpstr>Slide 25</vt:lpstr>
      <vt:lpstr>Severe PE with HELLP</vt:lpstr>
      <vt:lpstr>CNB and Coagulopathy…</vt:lpstr>
      <vt:lpstr>General Anaesthesia  </vt:lpstr>
      <vt:lpstr>Anaesthetic concerns of GA</vt:lpstr>
      <vt:lpstr>Airway in Preeclampsia</vt:lpstr>
      <vt:lpstr>General Anaesthesia in PE</vt:lpstr>
      <vt:lpstr>General Anaesthesia in PE…</vt:lpstr>
      <vt:lpstr>Regional or GA ?</vt:lpstr>
      <vt:lpstr>Anaesthetic Managent of CS</vt:lpstr>
      <vt:lpstr>Fluid management          </vt:lpstr>
      <vt:lpstr>Fluid management in Oliguria</vt:lpstr>
      <vt:lpstr>Invasive monitoring ???</vt:lpstr>
      <vt:lpstr>Invasive BP monitoring ???</vt:lpstr>
      <vt:lpstr>Postoperative management</vt:lpstr>
      <vt:lpstr>Summary</vt:lpstr>
      <vt:lpstr>Summary…</vt:lpstr>
      <vt:lpstr>Conclusion</vt:lpstr>
      <vt:lpstr>Slide 43</vt:lpstr>
      <vt:lpstr>Slide 44</vt:lpstr>
      <vt:lpstr>Slide 45</vt:lpstr>
      <vt:lpstr>Prevention of Preeclampsia</vt:lpstr>
      <vt:lpstr>Slide 47</vt:lpstr>
      <vt:lpstr>Acute severe hypertension</vt:lpstr>
      <vt:lpstr>Treatment of Preeclampsia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Anaesthestic Implications of PIH                   SAB/EDB/GA</dc:title>
  <dc:creator>dr.Suvarna</dc:creator>
  <cp:lastModifiedBy>dr.Suvarna</cp:lastModifiedBy>
  <cp:revision>213</cp:revision>
  <dcterms:created xsi:type="dcterms:W3CDTF">2020-02-16T04:13:35Z</dcterms:created>
  <dcterms:modified xsi:type="dcterms:W3CDTF">2020-02-22T01:42:34Z</dcterms:modified>
</cp:coreProperties>
</file>